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8288000" cy="10287000"/>
  <p:notesSz cx="6858000" cy="9144000"/>
  <p:embeddedFontLst>
    <p:embeddedFont>
      <p:font typeface="Aperture" charset="1" panose="00000000000000000000"/>
      <p:regular r:id="rId45"/>
    </p:embeddedFont>
    <p:embeddedFont>
      <p:font typeface="Canva Sans" charset="1" panose="020B0503030501040103"/>
      <p:regular r:id="rId46"/>
    </p:embeddedFont>
    <p:embeddedFont>
      <p:font typeface="Canva Sans Bold" charset="1" panose="020B0803030501040103"/>
      <p:regular r:id="rId47"/>
    </p:embeddedFont>
    <p:embeddedFont>
      <p:font typeface="Questrial" charset="1" panose="02000000000000000000"/>
      <p:regular r:id="rId48"/>
    </p:embeddedFont>
    <p:embeddedFont>
      <p:font typeface="Poppins Medium" charset="1" panose="00000600000000000000"/>
      <p:regular r:id="rId49"/>
    </p:embeddedFont>
    <p:embeddedFont>
      <p:font typeface="Poppins" charset="1" panose="00000500000000000000"/>
      <p:regular r:id="rId50"/>
    </p:embeddedFont>
    <p:embeddedFont>
      <p:font typeface="TT Lakes Neue Bold" charset="1" panose="02010001040000080307"/>
      <p:regular r:id="rId51"/>
    </p:embeddedFont>
    <p:embeddedFont>
      <p:font typeface="TT Lakes Neue" charset="1" panose="02010001040000080307"/>
      <p:regular r:id="rId52"/>
    </p:embeddedFont>
    <p:embeddedFont>
      <p:font typeface="Bernoru" charset="1" panose="00000A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jpeg" Type="http://schemas.openxmlformats.org/officeDocument/2006/relationships/image"/><Relationship Id="rId5" Target="../media/image38.jpe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1.png" Type="http://schemas.openxmlformats.org/officeDocument/2006/relationships/image"/><Relationship Id="rId5" Target="../media/image42.jpe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png" Type="http://schemas.openxmlformats.org/officeDocument/2006/relationships/image"/><Relationship Id="rId5" Target="../media/image46.jpe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2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Relationship Id="rId3" Target="../media/image62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jpeg" Type="http://schemas.openxmlformats.org/officeDocument/2006/relationships/image"/><Relationship Id="rId3" Target="../media/image62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2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2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7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VAGqYfJ87KI.mp4" Type="http://schemas.openxmlformats.org/officeDocument/2006/relationships/video"/><Relationship Id="rId4" Target="../media/VAGqYfJ87KI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4368" y="-504420"/>
            <a:ext cx="20800382" cy="11619352"/>
          </a:xfrm>
          <a:custGeom>
            <a:avLst/>
            <a:gdLst/>
            <a:ahLst/>
            <a:cxnLst/>
            <a:rect r="r" b="b" t="t" l="l"/>
            <a:pathLst>
              <a:path h="11619352" w="20800382">
                <a:moveTo>
                  <a:pt x="0" y="0"/>
                </a:moveTo>
                <a:lnTo>
                  <a:pt x="20800381" y="0"/>
                </a:lnTo>
                <a:lnTo>
                  <a:pt x="20800381" y="11619352"/>
                </a:lnTo>
                <a:lnTo>
                  <a:pt x="0" y="11619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2012" t="-34932" r="-20456" b="-3509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47786" y="2822102"/>
            <a:ext cx="3192428" cy="4642795"/>
            <a:chOff x="0" y="0"/>
            <a:chExt cx="4256571" cy="6190393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1515557" y="2841131"/>
              <a:ext cx="2533260" cy="3349262"/>
            </a:xfrm>
            <a:custGeom>
              <a:avLst/>
              <a:gdLst/>
              <a:ahLst/>
              <a:cxnLst/>
              <a:rect r="r" b="b" t="t" l="l"/>
              <a:pathLst>
                <a:path h="3349262" w="2533260">
                  <a:moveTo>
                    <a:pt x="2533260" y="0"/>
                  </a:moveTo>
                  <a:lnTo>
                    <a:pt x="0" y="0"/>
                  </a:lnTo>
                  <a:lnTo>
                    <a:pt x="0" y="3349262"/>
                  </a:lnTo>
                  <a:lnTo>
                    <a:pt x="2533260" y="3349262"/>
                  </a:lnTo>
                  <a:lnTo>
                    <a:pt x="253326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04775"/>
              <a:ext cx="4256571" cy="51932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978"/>
                </a:lnSpc>
              </a:pPr>
              <a:r>
                <a:rPr lang="en-US" sz="13616" spc="-789">
                  <a:solidFill>
                    <a:srgbClr val="FFFFFF"/>
                  </a:solidFill>
                  <a:latin typeface="Aperture"/>
                  <a:ea typeface="Aperture"/>
                  <a:cs typeface="Aperture"/>
                  <a:sym typeface="Aperture"/>
                </a:rPr>
                <a:t>RE</a:t>
              </a:r>
              <a:r>
                <a:rPr lang="en-US" sz="13616" spc="-789">
                  <a:solidFill>
                    <a:srgbClr val="4D4D86"/>
                  </a:solidFill>
                  <a:latin typeface="Aperture"/>
                  <a:ea typeface="Aperture"/>
                  <a:cs typeface="Aperture"/>
                  <a:sym typeface="Aperture"/>
                </a:rPr>
                <a:t>M</a:t>
              </a:r>
            </a:p>
            <a:p>
              <a:pPr algn="l">
                <a:lnSpc>
                  <a:spcPts val="14978"/>
                </a:lnSpc>
              </a:pPr>
              <a:r>
                <a:rPr lang="en-US" sz="13616" spc="-789">
                  <a:solidFill>
                    <a:srgbClr val="FFFFFF"/>
                  </a:solidFill>
                  <a:latin typeface="Aperture"/>
                  <a:ea typeface="Aperture"/>
                  <a:cs typeface="Aperture"/>
                  <a:sym typeface="Aperture"/>
                </a:rPr>
                <a:t>ED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09122">
            <a:off x="-4004739" y="3419168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0" y="0"/>
                </a:lnTo>
                <a:lnTo>
                  <a:pt x="12149700" y="13008834"/>
                </a:lnTo>
                <a:lnTo>
                  <a:pt x="0" y="1300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65404">
            <a:off x="9864038" y="-5262382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1" y="0"/>
                </a:lnTo>
                <a:lnTo>
                  <a:pt x="12149701" y="13008833"/>
                </a:lnTo>
                <a:lnTo>
                  <a:pt x="0" y="13008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7113926" y="5070863"/>
            <a:ext cx="6695031" cy="1679844"/>
          </a:xfrm>
          <a:custGeom>
            <a:avLst/>
            <a:gdLst/>
            <a:ahLst/>
            <a:cxnLst/>
            <a:rect r="r" b="b" t="t" l="l"/>
            <a:pathLst>
              <a:path h="1679844" w="6695031">
                <a:moveTo>
                  <a:pt x="0" y="0"/>
                </a:moveTo>
                <a:lnTo>
                  <a:pt x="6695031" y="0"/>
                </a:lnTo>
                <a:lnTo>
                  <a:pt x="6695031" y="1679844"/>
                </a:lnTo>
                <a:lnTo>
                  <a:pt x="0" y="167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327137" y="2332138"/>
            <a:ext cx="7696611" cy="7486283"/>
            <a:chOff x="0" y="0"/>
            <a:chExt cx="2027091" cy="19716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7091" cy="1971696"/>
            </a:xfrm>
            <a:custGeom>
              <a:avLst/>
              <a:gdLst/>
              <a:ahLst/>
              <a:cxnLst/>
              <a:rect r="r" b="b" t="t" l="l"/>
              <a:pathLst>
                <a:path h="1971696" w="2027091">
                  <a:moveTo>
                    <a:pt x="100589" y="0"/>
                  </a:moveTo>
                  <a:lnTo>
                    <a:pt x="1926502" y="0"/>
                  </a:lnTo>
                  <a:cubicBezTo>
                    <a:pt x="1953180" y="0"/>
                    <a:pt x="1978765" y="10598"/>
                    <a:pt x="1997629" y="29462"/>
                  </a:cubicBezTo>
                  <a:cubicBezTo>
                    <a:pt x="2016493" y="48326"/>
                    <a:pt x="2027091" y="73911"/>
                    <a:pt x="2027091" y="100589"/>
                  </a:cubicBezTo>
                  <a:lnTo>
                    <a:pt x="2027091" y="1871107"/>
                  </a:lnTo>
                  <a:cubicBezTo>
                    <a:pt x="2027091" y="1926661"/>
                    <a:pt x="1982056" y="1971696"/>
                    <a:pt x="1926502" y="1971696"/>
                  </a:cubicBezTo>
                  <a:lnTo>
                    <a:pt x="100589" y="1971696"/>
                  </a:lnTo>
                  <a:cubicBezTo>
                    <a:pt x="45035" y="1971696"/>
                    <a:pt x="0" y="1926661"/>
                    <a:pt x="0" y="1871107"/>
                  </a:cubicBezTo>
                  <a:lnTo>
                    <a:pt x="0" y="100589"/>
                  </a:lnTo>
                  <a:cubicBezTo>
                    <a:pt x="0" y="45035"/>
                    <a:pt x="45035" y="0"/>
                    <a:pt x="10058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F40">
                    <a:alpha val="28000"/>
                  </a:srgbClr>
                </a:gs>
                <a:gs pos="100000">
                  <a:srgbClr val="3D6D81">
                    <a:alpha val="28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27843"/>
                </a:srgbClr>
              </a:solidFill>
              <a:prstDash val="sysDot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2027091" cy="1943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12782739" y="5070863"/>
            <a:ext cx="6695031" cy="1679844"/>
          </a:xfrm>
          <a:custGeom>
            <a:avLst/>
            <a:gdLst/>
            <a:ahLst/>
            <a:cxnLst/>
            <a:rect r="r" b="b" t="t" l="l"/>
            <a:pathLst>
              <a:path h="1679844" w="6695031">
                <a:moveTo>
                  <a:pt x="0" y="0"/>
                </a:moveTo>
                <a:lnTo>
                  <a:pt x="6695031" y="0"/>
                </a:lnTo>
                <a:lnTo>
                  <a:pt x="6695031" y="1679844"/>
                </a:lnTo>
                <a:lnTo>
                  <a:pt x="0" y="167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71297" y="3951267"/>
            <a:ext cx="3919035" cy="3919035"/>
          </a:xfrm>
          <a:custGeom>
            <a:avLst/>
            <a:gdLst/>
            <a:ahLst/>
            <a:cxnLst/>
            <a:rect r="r" b="b" t="t" l="l"/>
            <a:pathLst>
              <a:path h="3919035" w="3919035">
                <a:moveTo>
                  <a:pt x="0" y="0"/>
                </a:moveTo>
                <a:lnTo>
                  <a:pt x="3919036" y="0"/>
                </a:lnTo>
                <a:lnTo>
                  <a:pt x="3919036" y="3919035"/>
                </a:lnTo>
                <a:lnTo>
                  <a:pt x="0" y="391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589227" y="3255737"/>
            <a:ext cx="7172431" cy="6193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3"/>
              </a:lnSpc>
            </a:pPr>
            <a:r>
              <a:rPr lang="en-US" sz="2399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PURPOSE:</a:t>
            </a: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 </a:t>
            </a:r>
          </a:p>
          <a:p>
            <a:pPr algn="l">
              <a:lnSpc>
                <a:spcPts val="2543"/>
              </a:lnSpc>
            </a:pPr>
          </a:p>
          <a:p>
            <a:pPr algn="l">
              <a:lnSpc>
                <a:spcPts val="2543"/>
              </a:lnSpc>
            </a:pP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A DIGITAL SENSOR THAT M</a:t>
            </a: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EASURES SPO₂ AND HEART RATE.</a:t>
            </a:r>
          </a:p>
          <a:p>
            <a:pPr algn="l">
              <a:lnSpc>
                <a:spcPts val="2543"/>
              </a:lnSpc>
            </a:pPr>
          </a:p>
          <a:p>
            <a:pPr algn="l">
              <a:lnSpc>
                <a:spcPts val="2543"/>
              </a:lnSpc>
            </a:pPr>
            <a:r>
              <a:rPr lang="en-US" b="true" sz="239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HOW IT WORKS:</a:t>
            </a:r>
          </a:p>
          <a:p>
            <a:pPr algn="l">
              <a:lnSpc>
                <a:spcPts val="2543"/>
              </a:lnSpc>
            </a:pPr>
          </a:p>
          <a:p>
            <a:pPr algn="l" marL="518160" indent="-259080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</a:t>
            </a: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OMBINES TWO LEDS (RED AND IR).</a:t>
            </a:r>
          </a:p>
          <a:p>
            <a:pPr algn="l" marL="518160" indent="-259080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MEASURES LIGHT ABSORPTION BY BLOOD.</a:t>
            </a:r>
          </a:p>
          <a:p>
            <a:pPr algn="l">
              <a:lnSpc>
                <a:spcPts val="2543"/>
              </a:lnSpc>
            </a:pPr>
          </a:p>
          <a:p>
            <a:pPr algn="l">
              <a:lnSpc>
                <a:spcPts val="2543"/>
              </a:lnSpc>
            </a:pPr>
            <a:r>
              <a:rPr lang="en-US" b="true" sz="239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WHY IT'S USED:</a:t>
            </a:r>
          </a:p>
          <a:p>
            <a:pPr algn="l">
              <a:lnSpc>
                <a:spcPts val="2543"/>
              </a:lnSpc>
            </a:pPr>
          </a:p>
          <a:p>
            <a:pPr algn="l" marL="518160" indent="-259080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I</a:t>
            </a: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T GIVES QUICK RESULTS AND SENDS THE DATA DIRECTLY TO THE ARDUINO.</a:t>
            </a:r>
          </a:p>
          <a:p>
            <a:pPr algn="l">
              <a:lnSpc>
                <a:spcPts val="2543"/>
              </a:lnSpc>
            </a:pPr>
          </a:p>
          <a:p>
            <a:pPr algn="l" marL="518160" indent="-259080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IT’S SMALL, EASY TO USE, AND WORKS WITH JUST A FINGERTIP.</a:t>
            </a:r>
          </a:p>
          <a:p>
            <a:pPr algn="l">
              <a:lnSpc>
                <a:spcPts val="2788"/>
              </a:lnSpc>
            </a:pPr>
          </a:p>
          <a:p>
            <a:pPr algn="l">
              <a:lnSpc>
                <a:spcPts val="2788"/>
              </a:lnSpc>
              <a:spcBef>
                <a:spcPct val="0"/>
              </a:spcBef>
            </a:pPr>
          </a:p>
          <a:p>
            <a:pPr algn="l">
              <a:lnSpc>
                <a:spcPts val="7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329782" y="642969"/>
            <a:ext cx="6506330" cy="116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b="true" sz="84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HARDWARE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2301" y="2647407"/>
            <a:ext cx="7486283" cy="107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MAX30100 Pulse Oximeter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09122">
            <a:off x="-4004739" y="3419168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0" y="0"/>
                </a:lnTo>
                <a:lnTo>
                  <a:pt x="12149700" y="13008834"/>
                </a:lnTo>
                <a:lnTo>
                  <a:pt x="0" y="1300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65404">
            <a:off x="9864038" y="-5262382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1" y="0"/>
                </a:lnTo>
                <a:lnTo>
                  <a:pt x="12149701" y="13008833"/>
                </a:lnTo>
                <a:lnTo>
                  <a:pt x="0" y="13008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7045190" y="5070863"/>
            <a:ext cx="6695031" cy="1679844"/>
          </a:xfrm>
          <a:custGeom>
            <a:avLst/>
            <a:gdLst/>
            <a:ahLst/>
            <a:cxnLst/>
            <a:rect r="r" b="b" t="t" l="l"/>
            <a:pathLst>
              <a:path h="1679844" w="6695031">
                <a:moveTo>
                  <a:pt x="0" y="0"/>
                </a:moveTo>
                <a:lnTo>
                  <a:pt x="6695030" y="0"/>
                </a:lnTo>
                <a:lnTo>
                  <a:pt x="6695030" y="1679844"/>
                </a:lnTo>
                <a:lnTo>
                  <a:pt x="0" y="167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327137" y="2332138"/>
            <a:ext cx="7696611" cy="7486283"/>
            <a:chOff x="0" y="0"/>
            <a:chExt cx="2027091" cy="19716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7091" cy="1971696"/>
            </a:xfrm>
            <a:custGeom>
              <a:avLst/>
              <a:gdLst/>
              <a:ahLst/>
              <a:cxnLst/>
              <a:rect r="r" b="b" t="t" l="l"/>
              <a:pathLst>
                <a:path h="1971696" w="2027091">
                  <a:moveTo>
                    <a:pt x="100589" y="0"/>
                  </a:moveTo>
                  <a:lnTo>
                    <a:pt x="1926502" y="0"/>
                  </a:lnTo>
                  <a:cubicBezTo>
                    <a:pt x="1953180" y="0"/>
                    <a:pt x="1978765" y="10598"/>
                    <a:pt x="1997629" y="29462"/>
                  </a:cubicBezTo>
                  <a:cubicBezTo>
                    <a:pt x="2016493" y="48326"/>
                    <a:pt x="2027091" y="73911"/>
                    <a:pt x="2027091" y="100589"/>
                  </a:cubicBezTo>
                  <a:lnTo>
                    <a:pt x="2027091" y="1871107"/>
                  </a:lnTo>
                  <a:cubicBezTo>
                    <a:pt x="2027091" y="1926661"/>
                    <a:pt x="1982056" y="1971696"/>
                    <a:pt x="1926502" y="1971696"/>
                  </a:cubicBezTo>
                  <a:lnTo>
                    <a:pt x="100589" y="1971696"/>
                  </a:lnTo>
                  <a:cubicBezTo>
                    <a:pt x="45035" y="1971696"/>
                    <a:pt x="0" y="1926661"/>
                    <a:pt x="0" y="1871107"/>
                  </a:cubicBezTo>
                  <a:lnTo>
                    <a:pt x="0" y="100589"/>
                  </a:lnTo>
                  <a:cubicBezTo>
                    <a:pt x="0" y="45035"/>
                    <a:pt x="45035" y="0"/>
                    <a:pt x="10058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F40">
                    <a:alpha val="28000"/>
                  </a:srgbClr>
                </a:gs>
                <a:gs pos="100000">
                  <a:srgbClr val="3D6D81">
                    <a:alpha val="28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27843"/>
                </a:srgbClr>
              </a:solidFill>
              <a:prstDash val="sysDot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2027091" cy="1943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12851476" y="5221675"/>
            <a:ext cx="6695031" cy="1679844"/>
          </a:xfrm>
          <a:custGeom>
            <a:avLst/>
            <a:gdLst/>
            <a:ahLst/>
            <a:cxnLst/>
            <a:rect r="r" b="b" t="t" l="l"/>
            <a:pathLst>
              <a:path h="1679844" w="6695031">
                <a:moveTo>
                  <a:pt x="0" y="0"/>
                </a:moveTo>
                <a:lnTo>
                  <a:pt x="6695031" y="0"/>
                </a:lnTo>
                <a:lnTo>
                  <a:pt x="6695031" y="1679844"/>
                </a:lnTo>
                <a:lnTo>
                  <a:pt x="0" y="167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95816" y="3910752"/>
            <a:ext cx="4000064" cy="4000064"/>
          </a:xfrm>
          <a:custGeom>
            <a:avLst/>
            <a:gdLst/>
            <a:ahLst/>
            <a:cxnLst/>
            <a:rect r="r" b="b" t="t" l="l"/>
            <a:pathLst>
              <a:path h="4000064" w="4000064">
                <a:moveTo>
                  <a:pt x="0" y="0"/>
                </a:moveTo>
                <a:lnTo>
                  <a:pt x="4000064" y="0"/>
                </a:lnTo>
                <a:lnTo>
                  <a:pt x="4000064" y="4000065"/>
                </a:lnTo>
                <a:lnTo>
                  <a:pt x="0" y="4000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9227" y="3255737"/>
            <a:ext cx="7172431" cy="5839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3"/>
              </a:lnSpc>
            </a:pPr>
            <a:r>
              <a:rPr lang="en-US" sz="2399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PURPOSE:</a:t>
            </a: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 </a:t>
            </a:r>
          </a:p>
          <a:p>
            <a:pPr algn="l">
              <a:lnSpc>
                <a:spcPts val="2543"/>
              </a:lnSpc>
            </a:pPr>
          </a:p>
          <a:p>
            <a:pPr algn="l">
              <a:lnSpc>
                <a:spcPts val="2543"/>
              </a:lnSpc>
            </a:pP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</a:t>
            </a: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APTURES ELECTRICAL SIGNALS FROM THE HEART.</a:t>
            </a:r>
          </a:p>
          <a:p>
            <a:pPr algn="l">
              <a:lnSpc>
                <a:spcPts val="2543"/>
              </a:lnSpc>
            </a:pPr>
          </a:p>
          <a:p>
            <a:pPr algn="l">
              <a:lnSpc>
                <a:spcPts val="2543"/>
              </a:lnSpc>
            </a:pPr>
            <a:r>
              <a:rPr lang="en-US" b="true" sz="239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HOW IT WORKS:</a:t>
            </a:r>
          </a:p>
          <a:p>
            <a:pPr algn="l">
              <a:lnSpc>
                <a:spcPts val="2543"/>
              </a:lnSpc>
            </a:pPr>
          </a:p>
          <a:p>
            <a:pPr algn="l" marL="518160" indent="-259080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USES E</a:t>
            </a: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LECTRODES TO DETECT BIOELECTRICAL IMPULSES.</a:t>
            </a:r>
          </a:p>
          <a:p>
            <a:pPr algn="l">
              <a:lnSpc>
                <a:spcPts val="2543"/>
              </a:lnSpc>
            </a:pPr>
          </a:p>
          <a:p>
            <a:pPr algn="l" marL="518160" indent="-259080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OUTPUTS ANALOG ECG SIGNAL WAVEFORM.</a:t>
            </a:r>
          </a:p>
          <a:p>
            <a:pPr algn="l">
              <a:lnSpc>
                <a:spcPts val="2543"/>
              </a:lnSpc>
            </a:pPr>
          </a:p>
          <a:p>
            <a:pPr algn="l">
              <a:lnSpc>
                <a:spcPts val="2543"/>
              </a:lnSpc>
            </a:pPr>
            <a:r>
              <a:rPr lang="en-US" b="true" sz="239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WHY IT'S USED:</a:t>
            </a:r>
          </a:p>
          <a:p>
            <a:pPr algn="l">
              <a:lnSpc>
                <a:spcPts val="2543"/>
              </a:lnSpc>
            </a:pPr>
          </a:p>
          <a:p>
            <a:pPr algn="l" marL="518160" indent="-259080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CRITICA</a:t>
            </a: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L FOR MONITORING CARDIAC HEALTH.</a:t>
            </a:r>
          </a:p>
          <a:p>
            <a:pPr algn="l">
              <a:lnSpc>
                <a:spcPts val="2543"/>
              </a:lnSpc>
            </a:pPr>
          </a:p>
          <a:p>
            <a:pPr algn="l">
              <a:lnSpc>
                <a:spcPts val="2788"/>
              </a:lnSpc>
              <a:spcBef>
                <a:spcPct val="0"/>
              </a:spcBef>
            </a:pPr>
          </a:p>
          <a:p>
            <a:pPr algn="l">
              <a:lnSpc>
                <a:spcPts val="7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329782" y="642969"/>
            <a:ext cx="6506330" cy="116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b="true" sz="84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HARDWARE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2301" y="2647407"/>
            <a:ext cx="7486283" cy="107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ECG Sensor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09122">
            <a:off x="-4004739" y="3419168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0" y="0"/>
                </a:lnTo>
                <a:lnTo>
                  <a:pt x="12149700" y="13008834"/>
                </a:lnTo>
                <a:lnTo>
                  <a:pt x="0" y="1300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65404">
            <a:off x="9864038" y="-5262382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1" y="0"/>
                </a:lnTo>
                <a:lnTo>
                  <a:pt x="12149701" y="13008833"/>
                </a:lnTo>
                <a:lnTo>
                  <a:pt x="0" y="13008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7090692" y="5070863"/>
            <a:ext cx="6695031" cy="1679844"/>
          </a:xfrm>
          <a:custGeom>
            <a:avLst/>
            <a:gdLst/>
            <a:ahLst/>
            <a:cxnLst/>
            <a:rect r="r" b="b" t="t" l="l"/>
            <a:pathLst>
              <a:path h="1679844" w="6695031">
                <a:moveTo>
                  <a:pt x="0" y="0"/>
                </a:moveTo>
                <a:lnTo>
                  <a:pt x="6695030" y="0"/>
                </a:lnTo>
                <a:lnTo>
                  <a:pt x="6695030" y="1679844"/>
                </a:lnTo>
                <a:lnTo>
                  <a:pt x="0" y="167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327137" y="2332138"/>
            <a:ext cx="7696611" cy="7486283"/>
            <a:chOff x="0" y="0"/>
            <a:chExt cx="2027091" cy="19716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7091" cy="1971696"/>
            </a:xfrm>
            <a:custGeom>
              <a:avLst/>
              <a:gdLst/>
              <a:ahLst/>
              <a:cxnLst/>
              <a:rect r="r" b="b" t="t" l="l"/>
              <a:pathLst>
                <a:path h="1971696" w="2027091">
                  <a:moveTo>
                    <a:pt x="100589" y="0"/>
                  </a:moveTo>
                  <a:lnTo>
                    <a:pt x="1926502" y="0"/>
                  </a:lnTo>
                  <a:cubicBezTo>
                    <a:pt x="1953180" y="0"/>
                    <a:pt x="1978765" y="10598"/>
                    <a:pt x="1997629" y="29462"/>
                  </a:cubicBezTo>
                  <a:cubicBezTo>
                    <a:pt x="2016493" y="48326"/>
                    <a:pt x="2027091" y="73911"/>
                    <a:pt x="2027091" y="100589"/>
                  </a:cubicBezTo>
                  <a:lnTo>
                    <a:pt x="2027091" y="1871107"/>
                  </a:lnTo>
                  <a:cubicBezTo>
                    <a:pt x="2027091" y="1926661"/>
                    <a:pt x="1982056" y="1971696"/>
                    <a:pt x="1926502" y="1971696"/>
                  </a:cubicBezTo>
                  <a:lnTo>
                    <a:pt x="100589" y="1971696"/>
                  </a:lnTo>
                  <a:cubicBezTo>
                    <a:pt x="45035" y="1971696"/>
                    <a:pt x="0" y="1926661"/>
                    <a:pt x="0" y="1871107"/>
                  </a:cubicBezTo>
                  <a:lnTo>
                    <a:pt x="0" y="100589"/>
                  </a:lnTo>
                  <a:cubicBezTo>
                    <a:pt x="0" y="45035"/>
                    <a:pt x="45035" y="0"/>
                    <a:pt x="10058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F40">
                    <a:alpha val="28000"/>
                  </a:srgbClr>
                </a:gs>
                <a:gs pos="100000">
                  <a:srgbClr val="3D6D81">
                    <a:alpha val="28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27843"/>
                </a:srgbClr>
              </a:solidFill>
              <a:prstDash val="sysDot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2027091" cy="1943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12941477" y="5043739"/>
            <a:ext cx="6695031" cy="1679844"/>
          </a:xfrm>
          <a:custGeom>
            <a:avLst/>
            <a:gdLst/>
            <a:ahLst/>
            <a:cxnLst/>
            <a:rect r="r" b="b" t="t" l="l"/>
            <a:pathLst>
              <a:path h="1679844" w="6695031">
                <a:moveTo>
                  <a:pt x="0" y="0"/>
                </a:moveTo>
                <a:lnTo>
                  <a:pt x="6695031" y="0"/>
                </a:lnTo>
                <a:lnTo>
                  <a:pt x="6695031" y="1679844"/>
                </a:lnTo>
                <a:lnTo>
                  <a:pt x="0" y="167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428987" y="4022364"/>
            <a:ext cx="3869225" cy="3578247"/>
          </a:xfrm>
          <a:custGeom>
            <a:avLst/>
            <a:gdLst/>
            <a:ahLst/>
            <a:cxnLst/>
            <a:rect r="r" b="b" t="t" l="l"/>
            <a:pathLst>
              <a:path h="3578247" w="3869225">
                <a:moveTo>
                  <a:pt x="0" y="0"/>
                </a:moveTo>
                <a:lnTo>
                  <a:pt x="3869225" y="0"/>
                </a:lnTo>
                <a:lnTo>
                  <a:pt x="3869225" y="3578247"/>
                </a:lnTo>
                <a:lnTo>
                  <a:pt x="0" y="357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9227" y="3395424"/>
            <a:ext cx="7172431" cy="487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3"/>
              </a:lnSpc>
            </a:pPr>
            <a:r>
              <a:rPr lang="en-US" sz="2399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PURPOSE:</a:t>
            </a: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 </a:t>
            </a:r>
          </a:p>
          <a:p>
            <a:pPr algn="l">
              <a:lnSpc>
                <a:spcPts val="2543"/>
              </a:lnSpc>
            </a:pPr>
          </a:p>
          <a:p>
            <a:pPr algn="l">
              <a:lnSpc>
                <a:spcPts val="2543"/>
              </a:lnSpc>
            </a:pP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VI</a:t>
            </a: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SUAL DISPLAY OF REAL-TIME HEALTH DATA.</a:t>
            </a:r>
          </a:p>
          <a:p>
            <a:pPr algn="l">
              <a:lnSpc>
                <a:spcPts val="2543"/>
              </a:lnSpc>
            </a:pPr>
          </a:p>
          <a:p>
            <a:pPr algn="l">
              <a:lnSpc>
                <a:spcPts val="2543"/>
              </a:lnSpc>
            </a:pPr>
            <a:r>
              <a:rPr lang="en-US" b="true" sz="239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HOW IT WORKS:</a:t>
            </a:r>
          </a:p>
          <a:p>
            <a:pPr algn="l">
              <a:lnSpc>
                <a:spcPts val="2543"/>
              </a:lnSpc>
            </a:pPr>
          </a:p>
          <a:p>
            <a:pPr algn="l" marL="518160" indent="-259080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RECEIV</a:t>
            </a: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ES DATA FROM ARDUINO.</a:t>
            </a:r>
          </a:p>
          <a:p>
            <a:pPr algn="l">
              <a:lnSpc>
                <a:spcPts val="2543"/>
              </a:lnSpc>
            </a:pPr>
          </a:p>
          <a:p>
            <a:pPr algn="l" marL="518160" indent="-259080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DISPLAYS TEMPERATURE, ECG WAVEFORM, SPO₂ READINGS.</a:t>
            </a:r>
          </a:p>
          <a:p>
            <a:pPr algn="l">
              <a:lnSpc>
                <a:spcPts val="2543"/>
              </a:lnSpc>
            </a:pPr>
          </a:p>
          <a:p>
            <a:pPr algn="l">
              <a:lnSpc>
                <a:spcPts val="2543"/>
              </a:lnSpc>
            </a:pPr>
            <a:r>
              <a:rPr lang="en-US" b="true" sz="239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WHY IT'S USED:</a:t>
            </a:r>
          </a:p>
          <a:p>
            <a:pPr algn="l">
              <a:lnSpc>
                <a:spcPts val="2543"/>
              </a:lnSpc>
            </a:pPr>
          </a:p>
          <a:p>
            <a:pPr algn="l" marL="518160" indent="-259080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IMMEDI</a:t>
            </a: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ATE FEEDBACK ON HEALTH DATA.</a:t>
            </a:r>
          </a:p>
          <a:p>
            <a:pPr algn="l">
              <a:lnSpc>
                <a:spcPts val="2788"/>
              </a:lnSpc>
              <a:spcBef>
                <a:spcPct val="0"/>
              </a:spcBef>
            </a:pPr>
          </a:p>
          <a:p>
            <a:pPr algn="l">
              <a:lnSpc>
                <a:spcPts val="7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329782" y="642969"/>
            <a:ext cx="6506330" cy="116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b="true" sz="84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HARDWARE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2301" y="2647407"/>
            <a:ext cx="7486283" cy="107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TFT LCD Display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09122">
            <a:off x="-4004739" y="3419168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0" y="0"/>
                </a:lnTo>
                <a:lnTo>
                  <a:pt x="12149700" y="13008834"/>
                </a:lnTo>
                <a:lnTo>
                  <a:pt x="0" y="1300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65404">
            <a:off x="9864038" y="-5262382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1" y="0"/>
                </a:lnTo>
                <a:lnTo>
                  <a:pt x="12149701" y="13008833"/>
                </a:lnTo>
                <a:lnTo>
                  <a:pt x="0" y="13008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7025511" y="5070863"/>
            <a:ext cx="6695031" cy="1679844"/>
          </a:xfrm>
          <a:custGeom>
            <a:avLst/>
            <a:gdLst/>
            <a:ahLst/>
            <a:cxnLst/>
            <a:rect r="r" b="b" t="t" l="l"/>
            <a:pathLst>
              <a:path h="1679844" w="6695031">
                <a:moveTo>
                  <a:pt x="0" y="0"/>
                </a:moveTo>
                <a:lnTo>
                  <a:pt x="6695031" y="0"/>
                </a:lnTo>
                <a:lnTo>
                  <a:pt x="6695031" y="1679844"/>
                </a:lnTo>
                <a:lnTo>
                  <a:pt x="0" y="167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327137" y="2332138"/>
            <a:ext cx="7696611" cy="7486283"/>
            <a:chOff x="0" y="0"/>
            <a:chExt cx="2027091" cy="19716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7091" cy="1971696"/>
            </a:xfrm>
            <a:custGeom>
              <a:avLst/>
              <a:gdLst/>
              <a:ahLst/>
              <a:cxnLst/>
              <a:rect r="r" b="b" t="t" l="l"/>
              <a:pathLst>
                <a:path h="1971696" w="2027091">
                  <a:moveTo>
                    <a:pt x="100589" y="0"/>
                  </a:moveTo>
                  <a:lnTo>
                    <a:pt x="1926502" y="0"/>
                  </a:lnTo>
                  <a:cubicBezTo>
                    <a:pt x="1953180" y="0"/>
                    <a:pt x="1978765" y="10598"/>
                    <a:pt x="1997629" y="29462"/>
                  </a:cubicBezTo>
                  <a:cubicBezTo>
                    <a:pt x="2016493" y="48326"/>
                    <a:pt x="2027091" y="73911"/>
                    <a:pt x="2027091" y="100589"/>
                  </a:cubicBezTo>
                  <a:lnTo>
                    <a:pt x="2027091" y="1871107"/>
                  </a:lnTo>
                  <a:cubicBezTo>
                    <a:pt x="2027091" y="1926661"/>
                    <a:pt x="1982056" y="1971696"/>
                    <a:pt x="1926502" y="1971696"/>
                  </a:cubicBezTo>
                  <a:lnTo>
                    <a:pt x="100589" y="1971696"/>
                  </a:lnTo>
                  <a:cubicBezTo>
                    <a:pt x="45035" y="1971696"/>
                    <a:pt x="0" y="1926661"/>
                    <a:pt x="0" y="1871107"/>
                  </a:cubicBezTo>
                  <a:lnTo>
                    <a:pt x="0" y="100589"/>
                  </a:lnTo>
                  <a:cubicBezTo>
                    <a:pt x="0" y="45035"/>
                    <a:pt x="45035" y="0"/>
                    <a:pt x="10058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F40">
                    <a:alpha val="28000"/>
                  </a:srgbClr>
                </a:gs>
                <a:gs pos="100000">
                  <a:srgbClr val="3D6D81">
                    <a:alpha val="28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27843"/>
                </a:srgbClr>
              </a:solidFill>
              <a:prstDash val="sysDot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2027091" cy="1943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12871155" y="5070863"/>
            <a:ext cx="6695031" cy="1679844"/>
          </a:xfrm>
          <a:custGeom>
            <a:avLst/>
            <a:gdLst/>
            <a:ahLst/>
            <a:cxnLst/>
            <a:rect r="r" b="b" t="t" l="l"/>
            <a:pathLst>
              <a:path h="1679844" w="6695031">
                <a:moveTo>
                  <a:pt x="0" y="0"/>
                </a:moveTo>
                <a:lnTo>
                  <a:pt x="6695030" y="0"/>
                </a:lnTo>
                <a:lnTo>
                  <a:pt x="6695030" y="1679844"/>
                </a:lnTo>
                <a:lnTo>
                  <a:pt x="0" y="167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69367" y="4226437"/>
            <a:ext cx="4052962" cy="3368696"/>
          </a:xfrm>
          <a:custGeom>
            <a:avLst/>
            <a:gdLst/>
            <a:ahLst/>
            <a:cxnLst/>
            <a:rect r="r" b="b" t="t" l="l"/>
            <a:pathLst>
              <a:path h="3368696" w="4052962">
                <a:moveTo>
                  <a:pt x="0" y="0"/>
                </a:moveTo>
                <a:lnTo>
                  <a:pt x="4052962" y="0"/>
                </a:lnTo>
                <a:lnTo>
                  <a:pt x="4052962" y="3368696"/>
                </a:lnTo>
                <a:lnTo>
                  <a:pt x="0" y="3368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9227" y="3188091"/>
            <a:ext cx="7172431" cy="6291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4"/>
              </a:lnSpc>
            </a:pPr>
            <a:r>
              <a:rPr lang="en-US" sz="2400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PURPOSE:</a:t>
            </a:r>
            <a:r>
              <a:rPr lang="en-US" sz="240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 </a:t>
            </a:r>
          </a:p>
          <a:p>
            <a:pPr algn="l">
              <a:lnSpc>
                <a:spcPts val="2544"/>
              </a:lnSpc>
            </a:pPr>
          </a:p>
          <a:p>
            <a:pPr algn="l">
              <a:lnSpc>
                <a:spcPts val="2544"/>
              </a:lnSpc>
            </a:pPr>
            <a:r>
              <a:rPr lang="en-US" sz="240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MAIN MICROCONTROLLER (BRAIN OF THE DEVICE).</a:t>
            </a:r>
          </a:p>
          <a:p>
            <a:pPr algn="l">
              <a:lnSpc>
                <a:spcPts val="2544"/>
              </a:lnSpc>
            </a:pPr>
          </a:p>
          <a:p>
            <a:pPr algn="l">
              <a:lnSpc>
                <a:spcPts val="2544"/>
              </a:lnSpc>
            </a:pPr>
            <a:r>
              <a:rPr lang="en-US" b="true" sz="240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HOW IT WORKS:</a:t>
            </a:r>
          </a:p>
          <a:p>
            <a:pPr algn="l">
              <a:lnSpc>
                <a:spcPts val="2544"/>
              </a:lnSpc>
            </a:pPr>
          </a:p>
          <a:p>
            <a:pPr algn="l" marL="518160" indent="-259080" lvl="1">
              <a:lnSpc>
                <a:spcPts val="2544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IT RE</a:t>
            </a:r>
            <a:r>
              <a:rPr lang="en-US" sz="240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ADS DATA FROM THE SENSORS (LIKE TEMPERATURE, ECG, AND BLOOD OXYGEN).</a:t>
            </a:r>
          </a:p>
          <a:p>
            <a:pPr algn="l">
              <a:lnSpc>
                <a:spcPts val="2544"/>
              </a:lnSpc>
            </a:pPr>
          </a:p>
          <a:p>
            <a:pPr algn="l" marL="518160" indent="-259080" lvl="1">
              <a:lnSpc>
                <a:spcPts val="2544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IT PROCESSES AND SENDS THE DATA TO THE DISPLAY.</a:t>
            </a:r>
          </a:p>
          <a:p>
            <a:pPr algn="l">
              <a:lnSpc>
                <a:spcPts val="2544"/>
              </a:lnSpc>
            </a:pPr>
          </a:p>
          <a:p>
            <a:pPr algn="l">
              <a:lnSpc>
                <a:spcPts val="2544"/>
              </a:lnSpc>
            </a:pPr>
            <a:r>
              <a:rPr lang="en-US" b="true" sz="240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WHY IT'S USED:</a:t>
            </a:r>
          </a:p>
          <a:p>
            <a:pPr algn="l">
              <a:lnSpc>
                <a:spcPts val="2544"/>
              </a:lnSpc>
            </a:pPr>
          </a:p>
          <a:p>
            <a:pPr algn="l" marL="518160" indent="-259080" lvl="1">
              <a:lnSpc>
                <a:spcPts val="2544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L</a:t>
            </a:r>
            <a:r>
              <a:rPr lang="en-US" sz="240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OW-COST MICROCONTROLLER.</a:t>
            </a:r>
          </a:p>
          <a:p>
            <a:pPr algn="l">
              <a:lnSpc>
                <a:spcPts val="2544"/>
              </a:lnSpc>
            </a:pPr>
          </a:p>
          <a:p>
            <a:pPr algn="l" marL="518160" indent="-259080" lvl="1">
              <a:lnSpc>
                <a:spcPts val="2544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EASY TO PROGRAM.</a:t>
            </a:r>
          </a:p>
          <a:p>
            <a:pPr algn="l">
              <a:lnSpc>
                <a:spcPts val="2544"/>
              </a:lnSpc>
              <a:spcBef>
                <a:spcPct val="0"/>
              </a:spcBef>
            </a:pPr>
          </a:p>
          <a:p>
            <a:pPr algn="l">
              <a:lnSpc>
                <a:spcPts val="2544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329782" y="642969"/>
            <a:ext cx="6506330" cy="116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b="true" sz="84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HARDWARE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2301" y="2647407"/>
            <a:ext cx="7486283" cy="107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Arduino Uno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09122">
            <a:off x="-4004739" y="3419168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0" y="0"/>
                </a:lnTo>
                <a:lnTo>
                  <a:pt x="12149700" y="13008834"/>
                </a:lnTo>
                <a:lnTo>
                  <a:pt x="0" y="1300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65404">
            <a:off x="9864038" y="-5262382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1" y="0"/>
                </a:lnTo>
                <a:lnTo>
                  <a:pt x="12149701" y="13008833"/>
                </a:lnTo>
                <a:lnTo>
                  <a:pt x="0" y="13008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7055893" y="5070863"/>
            <a:ext cx="6695031" cy="1679844"/>
          </a:xfrm>
          <a:custGeom>
            <a:avLst/>
            <a:gdLst/>
            <a:ahLst/>
            <a:cxnLst/>
            <a:rect r="r" b="b" t="t" l="l"/>
            <a:pathLst>
              <a:path h="1679844" w="6695031">
                <a:moveTo>
                  <a:pt x="0" y="0"/>
                </a:moveTo>
                <a:lnTo>
                  <a:pt x="6695031" y="0"/>
                </a:lnTo>
                <a:lnTo>
                  <a:pt x="6695031" y="1679844"/>
                </a:lnTo>
                <a:lnTo>
                  <a:pt x="0" y="167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327137" y="2332138"/>
            <a:ext cx="7696611" cy="7486283"/>
            <a:chOff x="0" y="0"/>
            <a:chExt cx="2027091" cy="19716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7091" cy="1971696"/>
            </a:xfrm>
            <a:custGeom>
              <a:avLst/>
              <a:gdLst/>
              <a:ahLst/>
              <a:cxnLst/>
              <a:rect r="r" b="b" t="t" l="l"/>
              <a:pathLst>
                <a:path h="1971696" w="2027091">
                  <a:moveTo>
                    <a:pt x="100589" y="0"/>
                  </a:moveTo>
                  <a:lnTo>
                    <a:pt x="1926502" y="0"/>
                  </a:lnTo>
                  <a:cubicBezTo>
                    <a:pt x="1953180" y="0"/>
                    <a:pt x="1978765" y="10598"/>
                    <a:pt x="1997629" y="29462"/>
                  </a:cubicBezTo>
                  <a:cubicBezTo>
                    <a:pt x="2016493" y="48326"/>
                    <a:pt x="2027091" y="73911"/>
                    <a:pt x="2027091" y="100589"/>
                  </a:cubicBezTo>
                  <a:lnTo>
                    <a:pt x="2027091" y="1871107"/>
                  </a:lnTo>
                  <a:cubicBezTo>
                    <a:pt x="2027091" y="1926661"/>
                    <a:pt x="1982056" y="1971696"/>
                    <a:pt x="1926502" y="1971696"/>
                  </a:cubicBezTo>
                  <a:lnTo>
                    <a:pt x="100589" y="1971696"/>
                  </a:lnTo>
                  <a:cubicBezTo>
                    <a:pt x="45035" y="1971696"/>
                    <a:pt x="0" y="1926661"/>
                    <a:pt x="0" y="1871107"/>
                  </a:cubicBezTo>
                  <a:lnTo>
                    <a:pt x="0" y="100589"/>
                  </a:lnTo>
                  <a:cubicBezTo>
                    <a:pt x="0" y="45035"/>
                    <a:pt x="45035" y="0"/>
                    <a:pt x="10058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F40">
                    <a:alpha val="28000"/>
                  </a:srgbClr>
                </a:gs>
                <a:gs pos="100000">
                  <a:srgbClr val="3D6D81">
                    <a:alpha val="28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27843"/>
                </a:srgbClr>
              </a:solidFill>
              <a:prstDash val="sysDot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2027091" cy="1943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12840773" y="5221675"/>
            <a:ext cx="6695031" cy="1679844"/>
          </a:xfrm>
          <a:custGeom>
            <a:avLst/>
            <a:gdLst/>
            <a:ahLst/>
            <a:cxnLst/>
            <a:rect r="r" b="b" t="t" l="l"/>
            <a:pathLst>
              <a:path h="1679844" w="6695031">
                <a:moveTo>
                  <a:pt x="0" y="0"/>
                </a:moveTo>
                <a:lnTo>
                  <a:pt x="6695031" y="0"/>
                </a:lnTo>
                <a:lnTo>
                  <a:pt x="6695031" y="1679844"/>
                </a:lnTo>
                <a:lnTo>
                  <a:pt x="0" y="167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48853" y="4114602"/>
            <a:ext cx="3893991" cy="3893991"/>
          </a:xfrm>
          <a:custGeom>
            <a:avLst/>
            <a:gdLst/>
            <a:ahLst/>
            <a:cxnLst/>
            <a:rect r="r" b="b" t="t" l="l"/>
            <a:pathLst>
              <a:path h="3893991" w="3893991">
                <a:moveTo>
                  <a:pt x="0" y="0"/>
                </a:moveTo>
                <a:lnTo>
                  <a:pt x="3893991" y="0"/>
                </a:lnTo>
                <a:lnTo>
                  <a:pt x="3893991" y="3893991"/>
                </a:lnTo>
                <a:lnTo>
                  <a:pt x="0" y="38939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9227" y="3216367"/>
            <a:ext cx="7172431" cy="587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3"/>
              </a:lnSpc>
            </a:pPr>
            <a:r>
              <a:rPr lang="en-US" sz="2399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PURPOSE:</a:t>
            </a: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 </a:t>
            </a:r>
          </a:p>
          <a:p>
            <a:pPr algn="l">
              <a:lnSpc>
                <a:spcPts val="2543"/>
              </a:lnSpc>
            </a:pPr>
          </a:p>
          <a:p>
            <a:pPr algn="l">
              <a:lnSpc>
                <a:spcPts val="2543"/>
              </a:lnSpc>
            </a:pP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COMP</a:t>
            </a: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ACT CONTROLLER FOR DISPLAY CONTROL.</a:t>
            </a:r>
          </a:p>
          <a:p>
            <a:pPr algn="l">
              <a:lnSpc>
                <a:spcPts val="2543"/>
              </a:lnSpc>
            </a:pPr>
          </a:p>
          <a:p>
            <a:pPr algn="l">
              <a:lnSpc>
                <a:spcPts val="2543"/>
              </a:lnSpc>
            </a:pPr>
            <a:r>
              <a:rPr lang="en-US" b="true" sz="239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HOW IT WORKS:</a:t>
            </a:r>
          </a:p>
          <a:p>
            <a:pPr algn="l">
              <a:lnSpc>
                <a:spcPts val="2543"/>
              </a:lnSpc>
            </a:pPr>
          </a:p>
          <a:p>
            <a:pPr algn="l" marL="518160" indent="-259080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MA</a:t>
            </a: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NAGE TFT DISPLAY OR COORDINATE BETWEEN TWO UNOS.</a:t>
            </a:r>
          </a:p>
          <a:p>
            <a:pPr algn="l">
              <a:lnSpc>
                <a:spcPts val="2543"/>
              </a:lnSpc>
            </a:pPr>
          </a:p>
          <a:p>
            <a:pPr algn="l">
              <a:lnSpc>
                <a:spcPts val="2543"/>
              </a:lnSpc>
            </a:pPr>
            <a:r>
              <a:rPr lang="en-US" b="true" sz="239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WHY IT'S USED:</a:t>
            </a:r>
          </a:p>
          <a:p>
            <a:pPr algn="l">
              <a:lnSpc>
                <a:spcPts val="2543"/>
              </a:lnSpc>
            </a:pPr>
          </a:p>
          <a:p>
            <a:pPr algn="l" marL="518160" indent="-259080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SMA</a:t>
            </a: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LL FORM FACTOR.</a:t>
            </a:r>
          </a:p>
          <a:p>
            <a:pPr algn="l">
              <a:lnSpc>
                <a:spcPts val="2543"/>
              </a:lnSpc>
            </a:pPr>
          </a:p>
          <a:p>
            <a:pPr algn="l" marL="518160" indent="-259080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EFFICIEN</a:t>
            </a: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T FOR LIGHTWEIGHT, DISPLAY-FOCUSED TASKS.</a:t>
            </a:r>
          </a:p>
          <a:p>
            <a:pPr algn="l">
              <a:lnSpc>
                <a:spcPts val="2788"/>
              </a:lnSpc>
            </a:pPr>
          </a:p>
          <a:p>
            <a:pPr algn="l">
              <a:lnSpc>
                <a:spcPts val="2788"/>
              </a:lnSpc>
              <a:spcBef>
                <a:spcPct val="0"/>
              </a:spcBef>
            </a:pPr>
          </a:p>
          <a:p>
            <a:pPr algn="l">
              <a:lnSpc>
                <a:spcPts val="7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329782" y="642969"/>
            <a:ext cx="6506330" cy="116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b="true" sz="84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HARDWARE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2301" y="2647407"/>
            <a:ext cx="7486283" cy="107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Arduino Nano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09122">
            <a:off x="-4004739" y="3419168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0" y="0"/>
                </a:lnTo>
                <a:lnTo>
                  <a:pt x="12149700" y="13008834"/>
                </a:lnTo>
                <a:lnTo>
                  <a:pt x="0" y="1300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65404">
            <a:off x="9864038" y="-5262382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1" y="0"/>
                </a:lnTo>
                <a:lnTo>
                  <a:pt x="12149701" y="13008833"/>
                </a:lnTo>
                <a:lnTo>
                  <a:pt x="0" y="13008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16553" y="382057"/>
            <a:ext cx="6854894" cy="1719955"/>
          </a:xfrm>
          <a:custGeom>
            <a:avLst/>
            <a:gdLst/>
            <a:ahLst/>
            <a:cxnLst/>
            <a:rect r="r" b="b" t="t" l="l"/>
            <a:pathLst>
              <a:path h="1719955" w="6854894">
                <a:moveTo>
                  <a:pt x="0" y="0"/>
                </a:moveTo>
                <a:lnTo>
                  <a:pt x="6854894" y="0"/>
                </a:lnTo>
                <a:lnTo>
                  <a:pt x="6854894" y="1719955"/>
                </a:lnTo>
                <a:lnTo>
                  <a:pt x="0" y="1719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72411" y="2431085"/>
            <a:ext cx="12143178" cy="6827215"/>
          </a:xfrm>
          <a:custGeom>
            <a:avLst/>
            <a:gdLst/>
            <a:ahLst/>
            <a:cxnLst/>
            <a:rect r="r" b="b" t="t" l="l"/>
            <a:pathLst>
              <a:path h="6827215" w="12143178">
                <a:moveTo>
                  <a:pt x="0" y="0"/>
                </a:moveTo>
                <a:lnTo>
                  <a:pt x="12143178" y="0"/>
                </a:lnTo>
                <a:lnTo>
                  <a:pt x="12143178" y="6827215"/>
                </a:lnTo>
                <a:lnTo>
                  <a:pt x="0" y="68272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93549" y="824314"/>
            <a:ext cx="4630936" cy="831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2"/>
              </a:lnSpc>
              <a:spcBef>
                <a:spcPct val="0"/>
              </a:spcBef>
            </a:pPr>
            <a:r>
              <a:rPr lang="en-US" b="true" sz="60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DATA FLOW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4368" y="-504420"/>
            <a:ext cx="20800382" cy="11619352"/>
          </a:xfrm>
          <a:custGeom>
            <a:avLst/>
            <a:gdLst/>
            <a:ahLst/>
            <a:cxnLst/>
            <a:rect r="r" b="b" t="t" l="l"/>
            <a:pathLst>
              <a:path h="11619352" w="20800382">
                <a:moveTo>
                  <a:pt x="0" y="0"/>
                </a:moveTo>
                <a:lnTo>
                  <a:pt x="20800381" y="0"/>
                </a:lnTo>
                <a:lnTo>
                  <a:pt x="20800381" y="11619352"/>
                </a:lnTo>
                <a:lnTo>
                  <a:pt x="0" y="11619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2012" t="-34932" r="-20456" b="-350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8275" y="2331742"/>
            <a:ext cx="12351450" cy="1572544"/>
          </a:xfrm>
          <a:custGeom>
            <a:avLst/>
            <a:gdLst/>
            <a:ahLst/>
            <a:cxnLst/>
            <a:rect r="r" b="b" t="t" l="l"/>
            <a:pathLst>
              <a:path h="1572544" w="12351450">
                <a:moveTo>
                  <a:pt x="0" y="0"/>
                </a:moveTo>
                <a:lnTo>
                  <a:pt x="12351450" y="0"/>
                </a:lnTo>
                <a:lnTo>
                  <a:pt x="12351450" y="1572544"/>
                </a:lnTo>
                <a:lnTo>
                  <a:pt x="0" y="1572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627" r="0" b="-2953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113435" y="4997427"/>
            <a:ext cx="2929815" cy="4260873"/>
            <a:chOff x="0" y="0"/>
            <a:chExt cx="3906420" cy="5681164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1390886" y="2607416"/>
              <a:ext cx="2324871" cy="3073748"/>
            </a:xfrm>
            <a:custGeom>
              <a:avLst/>
              <a:gdLst/>
              <a:ahLst/>
              <a:cxnLst/>
              <a:rect r="r" b="b" t="t" l="l"/>
              <a:pathLst>
                <a:path h="3073748" w="2324871">
                  <a:moveTo>
                    <a:pt x="2324871" y="0"/>
                  </a:moveTo>
                  <a:lnTo>
                    <a:pt x="0" y="0"/>
                  </a:lnTo>
                  <a:lnTo>
                    <a:pt x="0" y="3073748"/>
                  </a:lnTo>
                  <a:lnTo>
                    <a:pt x="2324871" y="3073748"/>
                  </a:lnTo>
                  <a:lnTo>
                    <a:pt x="2324871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85725"/>
              <a:ext cx="3906420" cy="4776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746"/>
                </a:lnSpc>
              </a:pPr>
              <a:r>
                <a:rPr lang="en-US" sz="12496" spc="-724">
                  <a:solidFill>
                    <a:srgbClr val="FFFFFF"/>
                  </a:solidFill>
                  <a:latin typeface="Aperture"/>
                  <a:ea typeface="Aperture"/>
                  <a:cs typeface="Aperture"/>
                  <a:sym typeface="Aperture"/>
                </a:rPr>
                <a:t>RE</a:t>
              </a:r>
              <a:r>
                <a:rPr lang="en-US" sz="12496" spc="-724">
                  <a:solidFill>
                    <a:srgbClr val="4D4D86"/>
                  </a:solidFill>
                  <a:latin typeface="Aperture"/>
                  <a:ea typeface="Aperture"/>
                  <a:cs typeface="Aperture"/>
                  <a:sym typeface="Aperture"/>
                </a:rPr>
                <a:t>M</a:t>
              </a:r>
            </a:p>
            <a:p>
              <a:pPr algn="l">
                <a:lnSpc>
                  <a:spcPts val="13746"/>
                </a:lnSpc>
              </a:pPr>
              <a:r>
                <a:rPr lang="en-US" sz="12496" spc="-724">
                  <a:solidFill>
                    <a:srgbClr val="FFFFFF"/>
                  </a:solidFill>
                  <a:latin typeface="Aperture"/>
                  <a:ea typeface="Aperture"/>
                  <a:cs typeface="Aperture"/>
                  <a:sym typeface="Aperture"/>
                </a:rPr>
                <a:t>ED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629193" y="1346257"/>
            <a:ext cx="13029613" cy="3269248"/>
          </a:xfrm>
          <a:custGeom>
            <a:avLst/>
            <a:gdLst/>
            <a:ahLst/>
            <a:cxnLst/>
            <a:rect r="r" b="b" t="t" l="l"/>
            <a:pathLst>
              <a:path h="3269248" w="13029613">
                <a:moveTo>
                  <a:pt x="0" y="0"/>
                </a:moveTo>
                <a:lnTo>
                  <a:pt x="13029614" y="0"/>
                </a:lnTo>
                <a:lnTo>
                  <a:pt x="13029614" y="3269248"/>
                </a:lnTo>
                <a:lnTo>
                  <a:pt x="0" y="32692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4368" y="-504420"/>
            <a:ext cx="20800382" cy="11619352"/>
          </a:xfrm>
          <a:custGeom>
            <a:avLst/>
            <a:gdLst/>
            <a:ahLst/>
            <a:cxnLst/>
            <a:rect r="r" b="b" t="t" l="l"/>
            <a:pathLst>
              <a:path h="11619352" w="20800382">
                <a:moveTo>
                  <a:pt x="0" y="0"/>
                </a:moveTo>
                <a:lnTo>
                  <a:pt x="20800381" y="0"/>
                </a:lnTo>
                <a:lnTo>
                  <a:pt x="20800381" y="11619352"/>
                </a:lnTo>
                <a:lnTo>
                  <a:pt x="0" y="11619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2012" t="-34932" r="-20456" b="-350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337148"/>
            <a:ext cx="17992955" cy="6072622"/>
          </a:xfrm>
          <a:custGeom>
            <a:avLst/>
            <a:gdLst/>
            <a:ahLst/>
            <a:cxnLst/>
            <a:rect r="r" b="b" t="t" l="l"/>
            <a:pathLst>
              <a:path h="6072622" w="17992955">
                <a:moveTo>
                  <a:pt x="0" y="0"/>
                </a:moveTo>
                <a:lnTo>
                  <a:pt x="17992955" y="0"/>
                </a:lnTo>
                <a:lnTo>
                  <a:pt x="17992955" y="6072622"/>
                </a:lnTo>
                <a:lnTo>
                  <a:pt x="0" y="6072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4368" y="-504420"/>
            <a:ext cx="20800382" cy="11619352"/>
          </a:xfrm>
          <a:custGeom>
            <a:avLst/>
            <a:gdLst/>
            <a:ahLst/>
            <a:cxnLst/>
            <a:rect r="r" b="b" t="t" l="l"/>
            <a:pathLst>
              <a:path h="11619352" w="20800382">
                <a:moveTo>
                  <a:pt x="0" y="0"/>
                </a:moveTo>
                <a:lnTo>
                  <a:pt x="20800381" y="0"/>
                </a:lnTo>
                <a:lnTo>
                  <a:pt x="20800381" y="11619352"/>
                </a:lnTo>
                <a:lnTo>
                  <a:pt x="0" y="11619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2012" t="-34932" r="-20456" b="-350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4626" y="1028700"/>
            <a:ext cx="1940234" cy="1940234"/>
          </a:xfrm>
          <a:custGeom>
            <a:avLst/>
            <a:gdLst/>
            <a:ahLst/>
            <a:cxnLst/>
            <a:rect r="r" b="b" t="t" l="l"/>
            <a:pathLst>
              <a:path h="1940234" w="1940234">
                <a:moveTo>
                  <a:pt x="0" y="0"/>
                </a:moveTo>
                <a:lnTo>
                  <a:pt x="1940233" y="0"/>
                </a:lnTo>
                <a:lnTo>
                  <a:pt x="1940233" y="1940234"/>
                </a:lnTo>
                <a:lnTo>
                  <a:pt x="0" y="19402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52872" y="1088274"/>
            <a:ext cx="13062009" cy="2089921"/>
          </a:xfrm>
          <a:custGeom>
            <a:avLst/>
            <a:gdLst/>
            <a:ahLst/>
            <a:cxnLst/>
            <a:rect r="r" b="b" t="t" l="l"/>
            <a:pathLst>
              <a:path h="2089921" w="13062009">
                <a:moveTo>
                  <a:pt x="0" y="0"/>
                </a:moveTo>
                <a:lnTo>
                  <a:pt x="13062009" y="0"/>
                </a:lnTo>
                <a:lnTo>
                  <a:pt x="13062009" y="2089922"/>
                </a:lnTo>
                <a:lnTo>
                  <a:pt x="0" y="2089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5926211"/>
            <a:ext cx="18116267" cy="2219243"/>
          </a:xfrm>
          <a:custGeom>
            <a:avLst/>
            <a:gdLst/>
            <a:ahLst/>
            <a:cxnLst/>
            <a:rect r="r" b="b" t="t" l="l"/>
            <a:pathLst>
              <a:path h="2219243" w="18116267">
                <a:moveTo>
                  <a:pt x="0" y="0"/>
                </a:moveTo>
                <a:lnTo>
                  <a:pt x="18116267" y="0"/>
                </a:lnTo>
                <a:lnTo>
                  <a:pt x="18116267" y="2219242"/>
                </a:lnTo>
                <a:lnTo>
                  <a:pt x="0" y="2219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7076" y="3776322"/>
            <a:ext cx="2205796" cy="2205796"/>
          </a:xfrm>
          <a:custGeom>
            <a:avLst/>
            <a:gdLst/>
            <a:ahLst/>
            <a:cxnLst/>
            <a:rect r="r" b="b" t="t" l="l"/>
            <a:pathLst>
              <a:path h="2205796" w="2205796">
                <a:moveTo>
                  <a:pt x="0" y="0"/>
                </a:moveTo>
                <a:lnTo>
                  <a:pt x="2205796" y="0"/>
                </a:lnTo>
                <a:lnTo>
                  <a:pt x="2205796" y="2205797"/>
                </a:lnTo>
                <a:lnTo>
                  <a:pt x="0" y="22057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75277" y="3776322"/>
            <a:ext cx="2177842" cy="2177842"/>
          </a:xfrm>
          <a:custGeom>
            <a:avLst/>
            <a:gdLst/>
            <a:ahLst/>
            <a:cxnLst/>
            <a:rect r="r" b="b" t="t" l="l"/>
            <a:pathLst>
              <a:path h="2177842" w="2177842">
                <a:moveTo>
                  <a:pt x="0" y="0"/>
                </a:moveTo>
                <a:lnTo>
                  <a:pt x="2177842" y="0"/>
                </a:lnTo>
                <a:lnTo>
                  <a:pt x="2177842" y="2177843"/>
                </a:lnTo>
                <a:lnTo>
                  <a:pt x="0" y="21778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48940" y="3329059"/>
            <a:ext cx="2597152" cy="2597152"/>
          </a:xfrm>
          <a:custGeom>
            <a:avLst/>
            <a:gdLst/>
            <a:ahLst/>
            <a:cxnLst/>
            <a:rect r="r" b="b" t="t" l="l"/>
            <a:pathLst>
              <a:path h="2597152" w="2597152">
                <a:moveTo>
                  <a:pt x="0" y="0"/>
                </a:moveTo>
                <a:lnTo>
                  <a:pt x="2597152" y="0"/>
                </a:lnTo>
                <a:lnTo>
                  <a:pt x="2597152" y="2597152"/>
                </a:lnTo>
                <a:lnTo>
                  <a:pt x="0" y="25971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52608" y="3375361"/>
            <a:ext cx="3126848" cy="2550850"/>
          </a:xfrm>
          <a:custGeom>
            <a:avLst/>
            <a:gdLst/>
            <a:ahLst/>
            <a:cxnLst/>
            <a:rect r="r" b="b" t="t" l="l"/>
            <a:pathLst>
              <a:path h="2550850" w="3126848">
                <a:moveTo>
                  <a:pt x="0" y="0"/>
                </a:moveTo>
                <a:lnTo>
                  <a:pt x="3126848" y="0"/>
                </a:lnTo>
                <a:lnTo>
                  <a:pt x="3126848" y="2550850"/>
                </a:lnTo>
                <a:lnTo>
                  <a:pt x="0" y="25508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4368" y="-504420"/>
            <a:ext cx="20800382" cy="11619352"/>
          </a:xfrm>
          <a:custGeom>
            <a:avLst/>
            <a:gdLst/>
            <a:ahLst/>
            <a:cxnLst/>
            <a:rect r="r" b="b" t="t" l="l"/>
            <a:pathLst>
              <a:path h="11619352" w="20800382">
                <a:moveTo>
                  <a:pt x="0" y="0"/>
                </a:moveTo>
                <a:lnTo>
                  <a:pt x="20800381" y="0"/>
                </a:lnTo>
                <a:lnTo>
                  <a:pt x="20800381" y="11619352"/>
                </a:lnTo>
                <a:lnTo>
                  <a:pt x="0" y="11619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2012" t="-34932" r="-20456" b="-350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76863" y="884232"/>
            <a:ext cx="4148446" cy="8208413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466" t="0" r="-146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842164" y="924570"/>
            <a:ext cx="4148446" cy="8208413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3498" t="0" r="-3498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9207465" y="884232"/>
            <a:ext cx="4148446" cy="8208413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3769" t="0" r="-3769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3573606" y="884232"/>
            <a:ext cx="4148446" cy="8208413"/>
            <a:chOff x="0" y="0"/>
            <a:chExt cx="2620010" cy="51841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3363" t="0" r="-3363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09122">
            <a:off x="-4004739" y="3419168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0" y="0"/>
                </a:lnTo>
                <a:lnTo>
                  <a:pt x="12149700" y="13008834"/>
                </a:lnTo>
                <a:lnTo>
                  <a:pt x="0" y="1300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65404">
            <a:off x="9864038" y="-5262382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1" y="0"/>
                </a:lnTo>
                <a:lnTo>
                  <a:pt x="12149701" y="13008833"/>
                </a:lnTo>
                <a:lnTo>
                  <a:pt x="0" y="13008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57786" y="-756061"/>
            <a:ext cx="708223" cy="11639102"/>
            <a:chOff x="0" y="0"/>
            <a:chExt cx="944297" cy="15518803"/>
          </a:xfrm>
        </p:grpSpPr>
        <p:grpSp>
          <p:nvGrpSpPr>
            <p:cNvPr name="Group 5" id="5"/>
            <p:cNvGrpSpPr/>
            <p:nvPr/>
          </p:nvGrpSpPr>
          <p:grpSpPr>
            <a:xfrm rot="-5400000">
              <a:off x="-4050639" y="10523867"/>
              <a:ext cx="9045575" cy="944297"/>
              <a:chOff x="0" y="0"/>
              <a:chExt cx="1786780" cy="18652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86780" cy="186528"/>
              </a:xfrm>
              <a:custGeom>
                <a:avLst/>
                <a:gdLst/>
                <a:ahLst/>
                <a:cxnLst/>
                <a:rect r="r" b="b" t="t" l="l"/>
                <a:pathLst>
                  <a:path h="186528" w="1786780">
                    <a:moveTo>
                      <a:pt x="93264" y="0"/>
                    </a:moveTo>
                    <a:lnTo>
                      <a:pt x="1693516" y="0"/>
                    </a:lnTo>
                    <a:cubicBezTo>
                      <a:pt x="1745025" y="0"/>
                      <a:pt x="1786780" y="41756"/>
                      <a:pt x="1786780" y="93264"/>
                    </a:cubicBezTo>
                    <a:lnTo>
                      <a:pt x="1786780" y="93264"/>
                    </a:lnTo>
                    <a:cubicBezTo>
                      <a:pt x="1786780" y="144772"/>
                      <a:pt x="1745025" y="186528"/>
                      <a:pt x="1693516" y="186528"/>
                    </a:cubicBezTo>
                    <a:lnTo>
                      <a:pt x="93264" y="186528"/>
                    </a:lnTo>
                    <a:cubicBezTo>
                      <a:pt x="41756" y="186528"/>
                      <a:pt x="0" y="144772"/>
                      <a:pt x="0" y="93264"/>
                    </a:cubicBezTo>
                    <a:lnTo>
                      <a:pt x="0" y="93264"/>
                    </a:lnTo>
                    <a:cubicBezTo>
                      <a:pt x="0" y="41756"/>
                      <a:pt x="41756" y="0"/>
                      <a:pt x="9326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1786780" cy="2341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-5400000">
              <a:off x="-2770816" y="2770816"/>
              <a:ext cx="6485928" cy="944297"/>
              <a:chOff x="0" y="0"/>
              <a:chExt cx="1281171" cy="18652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281171" cy="186528"/>
              </a:xfrm>
              <a:custGeom>
                <a:avLst/>
                <a:gdLst/>
                <a:ahLst/>
                <a:cxnLst/>
                <a:rect r="r" b="b" t="t" l="l"/>
                <a:pathLst>
                  <a:path h="186528" w="1281171">
                    <a:moveTo>
                      <a:pt x="93264" y="0"/>
                    </a:moveTo>
                    <a:lnTo>
                      <a:pt x="1187907" y="0"/>
                    </a:lnTo>
                    <a:cubicBezTo>
                      <a:pt x="1239415" y="0"/>
                      <a:pt x="1281171" y="41756"/>
                      <a:pt x="1281171" y="93264"/>
                    </a:cubicBezTo>
                    <a:lnTo>
                      <a:pt x="1281171" y="93264"/>
                    </a:lnTo>
                    <a:cubicBezTo>
                      <a:pt x="1281171" y="144772"/>
                      <a:pt x="1239415" y="186528"/>
                      <a:pt x="1187907" y="186528"/>
                    </a:cubicBezTo>
                    <a:lnTo>
                      <a:pt x="93264" y="186528"/>
                    </a:lnTo>
                    <a:cubicBezTo>
                      <a:pt x="41756" y="186528"/>
                      <a:pt x="0" y="144772"/>
                      <a:pt x="0" y="93264"/>
                    </a:cubicBezTo>
                    <a:lnTo>
                      <a:pt x="0" y="93264"/>
                    </a:lnTo>
                    <a:cubicBezTo>
                      <a:pt x="0" y="41756"/>
                      <a:pt x="41756" y="0"/>
                      <a:pt x="9326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1281171" cy="2341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TextBox 11" id="11"/>
          <p:cNvSpPr txBox="true"/>
          <p:nvPr/>
        </p:nvSpPr>
        <p:spPr>
          <a:xfrm rot="0">
            <a:off x="4311430" y="3309019"/>
            <a:ext cx="9665140" cy="374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5"/>
              </a:lnSpc>
            </a:pPr>
            <a:r>
              <a:rPr lang="en-US" b="true" sz="8859" spc="-513">
                <a:solidFill>
                  <a:srgbClr val="4D4D8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Cardiovascular Health Monitoring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65508" y="7973734"/>
            <a:ext cx="7479573" cy="1506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00"/>
              </a:lnSpc>
            </a:pPr>
            <a:r>
              <a:rPr lang="en-US" sz="5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Under Supervision of Dr. Mahmoud Hanafy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4368" y="-504420"/>
            <a:ext cx="20800382" cy="11619352"/>
          </a:xfrm>
          <a:custGeom>
            <a:avLst/>
            <a:gdLst/>
            <a:ahLst/>
            <a:cxnLst/>
            <a:rect r="r" b="b" t="t" l="l"/>
            <a:pathLst>
              <a:path h="11619352" w="20800382">
                <a:moveTo>
                  <a:pt x="0" y="0"/>
                </a:moveTo>
                <a:lnTo>
                  <a:pt x="20800381" y="0"/>
                </a:lnTo>
                <a:lnTo>
                  <a:pt x="20800381" y="11619352"/>
                </a:lnTo>
                <a:lnTo>
                  <a:pt x="0" y="11619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2012" t="-34932" r="-20456" b="-350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76863" y="1028700"/>
            <a:ext cx="4148446" cy="8208413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634" t="0" r="-3634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750131" y="1028700"/>
            <a:ext cx="4148446" cy="8208413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3556" t="-21703" r="0" b="-1532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9023399" y="1049887"/>
            <a:ext cx="4148446" cy="8208413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3769" t="0" r="-3769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3421488" y="1049887"/>
            <a:ext cx="4148446" cy="8208413"/>
            <a:chOff x="0" y="0"/>
            <a:chExt cx="2620010" cy="51841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602" t="0" r="-1602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4368" y="-504420"/>
            <a:ext cx="20800382" cy="11619352"/>
          </a:xfrm>
          <a:custGeom>
            <a:avLst/>
            <a:gdLst/>
            <a:ahLst/>
            <a:cxnLst/>
            <a:rect r="r" b="b" t="t" l="l"/>
            <a:pathLst>
              <a:path h="11619352" w="20800382">
                <a:moveTo>
                  <a:pt x="0" y="0"/>
                </a:moveTo>
                <a:lnTo>
                  <a:pt x="20800381" y="0"/>
                </a:lnTo>
                <a:lnTo>
                  <a:pt x="20800381" y="11619352"/>
                </a:lnTo>
                <a:lnTo>
                  <a:pt x="0" y="11619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2012" t="-34932" r="-20456" b="-350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78979" y="1110210"/>
            <a:ext cx="4148446" cy="8208413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227" t="0" r="-3227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846500" y="1110210"/>
            <a:ext cx="4148446" cy="8208413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3003" t="0" r="-3722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9214021" y="1110210"/>
            <a:ext cx="4148446" cy="8208413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7324" r="0" b="-7324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3581542" y="1110210"/>
            <a:ext cx="4148446" cy="8208413"/>
            <a:chOff x="0" y="0"/>
            <a:chExt cx="2620010" cy="51841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12" t="0" r="-112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4368" y="-504420"/>
            <a:ext cx="20800382" cy="11619352"/>
          </a:xfrm>
          <a:custGeom>
            <a:avLst/>
            <a:gdLst/>
            <a:ahLst/>
            <a:cxnLst/>
            <a:rect r="r" b="b" t="t" l="l"/>
            <a:pathLst>
              <a:path h="11619352" w="20800382">
                <a:moveTo>
                  <a:pt x="0" y="0"/>
                </a:moveTo>
                <a:lnTo>
                  <a:pt x="20800381" y="0"/>
                </a:lnTo>
                <a:lnTo>
                  <a:pt x="20800381" y="11619352"/>
                </a:lnTo>
                <a:lnTo>
                  <a:pt x="0" y="11619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2012" t="-34932" r="-20456" b="-350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5206" y="2279592"/>
            <a:ext cx="7499595" cy="5727815"/>
          </a:xfrm>
          <a:custGeom>
            <a:avLst/>
            <a:gdLst/>
            <a:ahLst/>
            <a:cxnLst/>
            <a:rect r="r" b="b" t="t" l="l"/>
            <a:pathLst>
              <a:path h="5727815" w="7499595">
                <a:moveTo>
                  <a:pt x="0" y="0"/>
                </a:moveTo>
                <a:lnTo>
                  <a:pt x="7499594" y="0"/>
                </a:lnTo>
                <a:lnTo>
                  <a:pt x="7499594" y="5727816"/>
                </a:lnTo>
                <a:lnTo>
                  <a:pt x="0" y="5727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22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76863" y="1028700"/>
            <a:ext cx="4148446" cy="8208413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3634" t="0" r="-3634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4995554" y="1028700"/>
            <a:ext cx="4148446" cy="8208413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3769" t="0" r="-3769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2910187" y="6520654"/>
            <a:ext cx="2693126" cy="2973506"/>
          </a:xfrm>
          <a:custGeom>
            <a:avLst/>
            <a:gdLst/>
            <a:ahLst/>
            <a:cxnLst/>
            <a:rect r="r" b="b" t="t" l="l"/>
            <a:pathLst>
              <a:path h="2973506" w="2693126">
                <a:moveTo>
                  <a:pt x="0" y="0"/>
                </a:moveTo>
                <a:lnTo>
                  <a:pt x="2693126" y="0"/>
                </a:lnTo>
                <a:lnTo>
                  <a:pt x="2693126" y="2973507"/>
                </a:lnTo>
                <a:lnTo>
                  <a:pt x="0" y="29735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4368" y="-504420"/>
            <a:ext cx="20800382" cy="11619352"/>
          </a:xfrm>
          <a:custGeom>
            <a:avLst/>
            <a:gdLst/>
            <a:ahLst/>
            <a:cxnLst/>
            <a:rect r="r" b="b" t="t" l="l"/>
            <a:pathLst>
              <a:path h="11619352" w="20800382">
                <a:moveTo>
                  <a:pt x="0" y="0"/>
                </a:moveTo>
                <a:lnTo>
                  <a:pt x="20800381" y="0"/>
                </a:lnTo>
                <a:lnTo>
                  <a:pt x="20800381" y="11619352"/>
                </a:lnTo>
                <a:lnTo>
                  <a:pt x="0" y="11619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2012" t="-34932" r="-20456" b="-350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23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8700" y="463935"/>
            <a:ext cx="4628200" cy="9157690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144" t="0" r="-2144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829900" y="463935"/>
            <a:ext cx="4628200" cy="9157690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709" r="0" b="-709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2631100" y="463935"/>
            <a:ext cx="4628200" cy="9157690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2008" t="0" r="-2008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4368" y="-504420"/>
            <a:ext cx="20800382" cy="11619352"/>
          </a:xfrm>
          <a:custGeom>
            <a:avLst/>
            <a:gdLst/>
            <a:ahLst/>
            <a:cxnLst/>
            <a:rect r="r" b="b" t="t" l="l"/>
            <a:pathLst>
              <a:path h="11619352" w="20800382">
                <a:moveTo>
                  <a:pt x="0" y="0"/>
                </a:moveTo>
                <a:lnTo>
                  <a:pt x="20800381" y="0"/>
                </a:lnTo>
                <a:lnTo>
                  <a:pt x="20800381" y="11619352"/>
                </a:lnTo>
                <a:lnTo>
                  <a:pt x="0" y="11619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2012" t="-34932" r="-20456" b="-350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24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148328" y="424995"/>
            <a:ext cx="4769366" cy="9437010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331" t="0" r="-1331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693952" y="424995"/>
            <a:ext cx="4769366" cy="9437010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008" t="0" r="-2008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09122">
            <a:off x="-4004739" y="3419168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0" y="0"/>
                </a:lnTo>
                <a:lnTo>
                  <a:pt x="12149700" y="13008834"/>
                </a:lnTo>
                <a:lnTo>
                  <a:pt x="0" y="1300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65404">
            <a:off x="9864038" y="-5262382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1" y="0"/>
                </a:lnTo>
                <a:lnTo>
                  <a:pt x="12149701" y="13008833"/>
                </a:lnTo>
                <a:lnTo>
                  <a:pt x="0" y="13008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57786" y="-756061"/>
            <a:ext cx="708223" cy="11639102"/>
            <a:chOff x="0" y="0"/>
            <a:chExt cx="944297" cy="15518803"/>
          </a:xfrm>
        </p:grpSpPr>
        <p:grpSp>
          <p:nvGrpSpPr>
            <p:cNvPr name="Group 5" id="5"/>
            <p:cNvGrpSpPr/>
            <p:nvPr/>
          </p:nvGrpSpPr>
          <p:grpSpPr>
            <a:xfrm rot="-5400000">
              <a:off x="-4050639" y="10523867"/>
              <a:ext cx="9045575" cy="944297"/>
              <a:chOff x="0" y="0"/>
              <a:chExt cx="1786780" cy="18652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86780" cy="186528"/>
              </a:xfrm>
              <a:custGeom>
                <a:avLst/>
                <a:gdLst/>
                <a:ahLst/>
                <a:cxnLst/>
                <a:rect r="r" b="b" t="t" l="l"/>
                <a:pathLst>
                  <a:path h="186528" w="1786780">
                    <a:moveTo>
                      <a:pt x="93264" y="0"/>
                    </a:moveTo>
                    <a:lnTo>
                      <a:pt x="1693516" y="0"/>
                    </a:lnTo>
                    <a:cubicBezTo>
                      <a:pt x="1745025" y="0"/>
                      <a:pt x="1786780" y="41756"/>
                      <a:pt x="1786780" y="93264"/>
                    </a:cubicBezTo>
                    <a:lnTo>
                      <a:pt x="1786780" y="93264"/>
                    </a:lnTo>
                    <a:cubicBezTo>
                      <a:pt x="1786780" y="144772"/>
                      <a:pt x="1745025" y="186528"/>
                      <a:pt x="1693516" y="186528"/>
                    </a:cubicBezTo>
                    <a:lnTo>
                      <a:pt x="93264" y="186528"/>
                    </a:lnTo>
                    <a:cubicBezTo>
                      <a:pt x="41756" y="186528"/>
                      <a:pt x="0" y="144772"/>
                      <a:pt x="0" y="93264"/>
                    </a:cubicBezTo>
                    <a:lnTo>
                      <a:pt x="0" y="93264"/>
                    </a:lnTo>
                    <a:cubicBezTo>
                      <a:pt x="0" y="41756"/>
                      <a:pt x="41756" y="0"/>
                      <a:pt x="9326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1786780" cy="2341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-5400000">
              <a:off x="-2770816" y="2770816"/>
              <a:ext cx="6485928" cy="944297"/>
              <a:chOff x="0" y="0"/>
              <a:chExt cx="1281171" cy="18652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281171" cy="186528"/>
              </a:xfrm>
              <a:custGeom>
                <a:avLst/>
                <a:gdLst/>
                <a:ahLst/>
                <a:cxnLst/>
                <a:rect r="r" b="b" t="t" l="l"/>
                <a:pathLst>
                  <a:path h="186528" w="1281171">
                    <a:moveTo>
                      <a:pt x="93264" y="0"/>
                    </a:moveTo>
                    <a:lnTo>
                      <a:pt x="1187907" y="0"/>
                    </a:lnTo>
                    <a:cubicBezTo>
                      <a:pt x="1239415" y="0"/>
                      <a:pt x="1281171" y="41756"/>
                      <a:pt x="1281171" y="93264"/>
                    </a:cubicBezTo>
                    <a:lnTo>
                      <a:pt x="1281171" y="93264"/>
                    </a:lnTo>
                    <a:cubicBezTo>
                      <a:pt x="1281171" y="144772"/>
                      <a:pt x="1239415" y="186528"/>
                      <a:pt x="1187907" y="186528"/>
                    </a:cubicBezTo>
                    <a:lnTo>
                      <a:pt x="93264" y="186528"/>
                    </a:lnTo>
                    <a:cubicBezTo>
                      <a:pt x="41756" y="186528"/>
                      <a:pt x="0" y="144772"/>
                      <a:pt x="0" y="93264"/>
                    </a:cubicBezTo>
                    <a:lnTo>
                      <a:pt x="0" y="93264"/>
                    </a:lnTo>
                    <a:cubicBezTo>
                      <a:pt x="0" y="41756"/>
                      <a:pt x="41756" y="0"/>
                      <a:pt x="9326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1281171" cy="2341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25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353991" y="4070634"/>
            <a:ext cx="12201609" cy="3061495"/>
          </a:xfrm>
          <a:custGeom>
            <a:avLst/>
            <a:gdLst/>
            <a:ahLst/>
            <a:cxnLst/>
            <a:rect r="r" b="b" t="t" l="l"/>
            <a:pathLst>
              <a:path h="3061495" w="12201609">
                <a:moveTo>
                  <a:pt x="0" y="0"/>
                </a:moveTo>
                <a:lnTo>
                  <a:pt x="12201610" y="0"/>
                </a:lnTo>
                <a:lnTo>
                  <a:pt x="12201610" y="3061495"/>
                </a:lnTo>
                <a:lnTo>
                  <a:pt x="0" y="3061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887520" y="3039958"/>
            <a:ext cx="1824170" cy="481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2"/>
              </a:lnSpc>
            </a:pPr>
            <a:r>
              <a:rPr lang="en-US" b="true" sz="35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USING: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4080" y="2010080"/>
            <a:ext cx="15095220" cy="982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2"/>
              </a:lnSpc>
              <a:spcBef>
                <a:spcPct val="0"/>
              </a:spcBef>
            </a:pPr>
            <a:r>
              <a:rPr lang="en-US" b="true" sz="70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ARRHYTHIMA CLASSIFICATION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68046" y="4422370"/>
            <a:ext cx="8295803" cy="1852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9"/>
              </a:lnSpc>
            </a:pPr>
            <a:r>
              <a:rPr lang="en-US" b="true" sz="457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CONVOLUTIONAL DENOISING AUTOENCODERS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09122">
            <a:off x="-4004739" y="3419168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0" y="0"/>
                </a:lnTo>
                <a:lnTo>
                  <a:pt x="12149700" y="13008834"/>
                </a:lnTo>
                <a:lnTo>
                  <a:pt x="0" y="1300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65404">
            <a:off x="9864038" y="-5262382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1" y="0"/>
                </a:lnTo>
                <a:lnTo>
                  <a:pt x="12149701" y="13008833"/>
                </a:lnTo>
                <a:lnTo>
                  <a:pt x="0" y="13008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26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6115266" y="5221675"/>
            <a:ext cx="6695031" cy="1679844"/>
          </a:xfrm>
          <a:custGeom>
            <a:avLst/>
            <a:gdLst/>
            <a:ahLst/>
            <a:cxnLst/>
            <a:rect r="r" b="b" t="t" l="l"/>
            <a:pathLst>
              <a:path h="1679844" w="6695031">
                <a:moveTo>
                  <a:pt x="0" y="0"/>
                </a:moveTo>
                <a:lnTo>
                  <a:pt x="6695031" y="0"/>
                </a:lnTo>
                <a:lnTo>
                  <a:pt x="6695031" y="1679844"/>
                </a:lnTo>
                <a:lnTo>
                  <a:pt x="0" y="167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2048430" y="1826387"/>
            <a:ext cx="4254026" cy="7486283"/>
            <a:chOff x="0" y="0"/>
            <a:chExt cx="1120402" cy="19716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0402" cy="1971696"/>
            </a:xfrm>
            <a:custGeom>
              <a:avLst/>
              <a:gdLst/>
              <a:ahLst/>
              <a:cxnLst/>
              <a:rect r="r" b="b" t="t" l="l"/>
              <a:pathLst>
                <a:path h="1971696" w="1120402">
                  <a:moveTo>
                    <a:pt x="181990" y="0"/>
                  </a:moveTo>
                  <a:lnTo>
                    <a:pt x="938411" y="0"/>
                  </a:lnTo>
                  <a:cubicBezTo>
                    <a:pt x="1038922" y="0"/>
                    <a:pt x="1120402" y="81480"/>
                    <a:pt x="1120402" y="181990"/>
                  </a:cubicBezTo>
                  <a:lnTo>
                    <a:pt x="1120402" y="1789705"/>
                  </a:lnTo>
                  <a:cubicBezTo>
                    <a:pt x="1120402" y="1837972"/>
                    <a:pt x="1101228" y="1884262"/>
                    <a:pt x="1067098" y="1918392"/>
                  </a:cubicBezTo>
                  <a:cubicBezTo>
                    <a:pt x="1032968" y="1952522"/>
                    <a:pt x="986678" y="1971696"/>
                    <a:pt x="938411" y="1971696"/>
                  </a:cubicBezTo>
                  <a:lnTo>
                    <a:pt x="181990" y="1971696"/>
                  </a:lnTo>
                  <a:cubicBezTo>
                    <a:pt x="81480" y="1971696"/>
                    <a:pt x="0" y="1890216"/>
                    <a:pt x="0" y="1789705"/>
                  </a:cubicBezTo>
                  <a:lnTo>
                    <a:pt x="0" y="181990"/>
                  </a:lnTo>
                  <a:cubicBezTo>
                    <a:pt x="0" y="81480"/>
                    <a:pt x="81480" y="0"/>
                    <a:pt x="1819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F40">
                    <a:alpha val="28000"/>
                  </a:srgbClr>
                </a:gs>
                <a:gs pos="100000">
                  <a:srgbClr val="3D6D81">
                    <a:alpha val="28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27843"/>
                </a:srgbClr>
              </a:solidFill>
              <a:prstDash val="sysDot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1120402" cy="1943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13781399" y="5221675"/>
            <a:ext cx="6695031" cy="1679844"/>
          </a:xfrm>
          <a:custGeom>
            <a:avLst/>
            <a:gdLst/>
            <a:ahLst/>
            <a:cxnLst/>
            <a:rect r="r" b="b" t="t" l="l"/>
            <a:pathLst>
              <a:path h="1679844" w="6695031">
                <a:moveTo>
                  <a:pt x="0" y="0"/>
                </a:moveTo>
                <a:lnTo>
                  <a:pt x="6695031" y="0"/>
                </a:lnTo>
                <a:lnTo>
                  <a:pt x="6695031" y="1679844"/>
                </a:lnTo>
                <a:lnTo>
                  <a:pt x="0" y="167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82677" y="3070756"/>
            <a:ext cx="7721515" cy="6338357"/>
          </a:xfrm>
          <a:custGeom>
            <a:avLst/>
            <a:gdLst/>
            <a:ahLst/>
            <a:cxnLst/>
            <a:rect r="r" b="b" t="t" l="l"/>
            <a:pathLst>
              <a:path h="6338357" w="7721515">
                <a:moveTo>
                  <a:pt x="0" y="0"/>
                </a:moveTo>
                <a:lnTo>
                  <a:pt x="7721516" y="0"/>
                </a:lnTo>
                <a:lnTo>
                  <a:pt x="7721516" y="6338356"/>
                </a:lnTo>
                <a:lnTo>
                  <a:pt x="0" y="6338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65535" y="4000626"/>
            <a:ext cx="7172431" cy="295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5899" indent="-337949" lvl="1">
              <a:lnSpc>
                <a:spcPts val="3318"/>
              </a:lnSpc>
              <a:buFont typeface="Arial"/>
              <a:buChar char="•"/>
            </a:pPr>
            <a:r>
              <a:rPr lang="en-US" b="true" sz="31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OBJECTIVE: PREDICT A LABEL </a:t>
            </a:r>
          </a:p>
          <a:p>
            <a:pPr algn="l">
              <a:lnSpc>
                <a:spcPts val="3318"/>
              </a:lnSpc>
            </a:pPr>
            <a:r>
              <a:rPr lang="en-US" sz="3130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       </a:t>
            </a:r>
            <a:r>
              <a:rPr lang="en-US" sz="3130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OR CATEGORY FOR AN INPUT.</a:t>
            </a:r>
          </a:p>
          <a:p>
            <a:pPr algn="l">
              <a:lnSpc>
                <a:spcPts val="3318"/>
              </a:lnSpc>
            </a:pPr>
          </a:p>
          <a:p>
            <a:pPr algn="l">
              <a:lnSpc>
                <a:spcPts val="3318"/>
              </a:lnSpc>
            </a:pPr>
          </a:p>
          <a:p>
            <a:pPr algn="l" marL="675899" indent="-337949" lvl="1">
              <a:lnSpc>
                <a:spcPts val="331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1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METHOD: USE HISTORICAL DATA THAT HAS KNOWN (LABELED) OUTCOMES.</a:t>
            </a:r>
          </a:p>
          <a:p>
            <a:pPr algn="l">
              <a:lnSpc>
                <a:spcPts val="7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329782" y="642969"/>
            <a:ext cx="10174307" cy="116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b="true" sz="84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CLASSIFICATION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09122">
            <a:off x="-4004739" y="3419168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0" y="0"/>
                </a:lnTo>
                <a:lnTo>
                  <a:pt x="12149700" y="13008834"/>
                </a:lnTo>
                <a:lnTo>
                  <a:pt x="0" y="1300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65404">
            <a:off x="9864038" y="-5262382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1" y="0"/>
                </a:lnTo>
                <a:lnTo>
                  <a:pt x="12149701" y="13008833"/>
                </a:lnTo>
                <a:lnTo>
                  <a:pt x="0" y="13008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27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530623" y="327809"/>
            <a:ext cx="7363225" cy="1847500"/>
          </a:xfrm>
          <a:custGeom>
            <a:avLst/>
            <a:gdLst/>
            <a:ahLst/>
            <a:cxnLst/>
            <a:rect r="r" b="b" t="t" l="l"/>
            <a:pathLst>
              <a:path h="1847500" w="7363225">
                <a:moveTo>
                  <a:pt x="0" y="0"/>
                </a:moveTo>
                <a:lnTo>
                  <a:pt x="7363226" y="0"/>
                </a:lnTo>
                <a:lnTo>
                  <a:pt x="7363226" y="1847501"/>
                </a:lnTo>
                <a:lnTo>
                  <a:pt x="0" y="1847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147325" y="2811552"/>
            <a:ext cx="6797330" cy="6376523"/>
            <a:chOff x="0" y="0"/>
            <a:chExt cx="1790243" cy="16794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0243" cy="1679413"/>
            </a:xfrm>
            <a:custGeom>
              <a:avLst/>
              <a:gdLst/>
              <a:ahLst/>
              <a:cxnLst/>
              <a:rect r="r" b="b" t="t" l="l"/>
              <a:pathLst>
                <a:path h="1679413" w="1790243">
                  <a:moveTo>
                    <a:pt x="113896" y="0"/>
                  </a:moveTo>
                  <a:lnTo>
                    <a:pt x="1676347" y="0"/>
                  </a:lnTo>
                  <a:cubicBezTo>
                    <a:pt x="1739250" y="0"/>
                    <a:pt x="1790243" y="50993"/>
                    <a:pt x="1790243" y="113896"/>
                  </a:cubicBezTo>
                  <a:lnTo>
                    <a:pt x="1790243" y="1565517"/>
                  </a:lnTo>
                  <a:cubicBezTo>
                    <a:pt x="1790243" y="1628420"/>
                    <a:pt x="1739250" y="1679413"/>
                    <a:pt x="1676347" y="1679413"/>
                  </a:cubicBezTo>
                  <a:lnTo>
                    <a:pt x="113896" y="1679413"/>
                  </a:lnTo>
                  <a:cubicBezTo>
                    <a:pt x="50993" y="1679413"/>
                    <a:pt x="0" y="1628420"/>
                    <a:pt x="0" y="1565517"/>
                  </a:cubicBezTo>
                  <a:lnTo>
                    <a:pt x="0" y="113896"/>
                  </a:lnTo>
                  <a:cubicBezTo>
                    <a:pt x="0" y="50993"/>
                    <a:pt x="50993" y="0"/>
                    <a:pt x="1138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F40">
                    <a:alpha val="28000"/>
                  </a:srgbClr>
                </a:gs>
                <a:gs pos="100000">
                  <a:srgbClr val="3D6D81">
                    <a:alpha val="28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27843"/>
                </a:srgbClr>
              </a:solidFill>
              <a:prstDash val="sysDot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1790243" cy="1650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34167" y="4012969"/>
            <a:ext cx="5823645" cy="401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2725" indent="-316362" lvl="1">
              <a:lnSpc>
                <a:spcPts val="3106"/>
              </a:lnSpc>
              <a:buFont typeface="Arial"/>
              <a:buChar char="•"/>
            </a:pPr>
            <a:r>
              <a:rPr lang="en-US" b="true" sz="29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OBJECTIVE: ENHANCE ECG SIGNAL QUALITY BY REMOVING NOISE.</a:t>
            </a:r>
          </a:p>
          <a:p>
            <a:pPr algn="l">
              <a:lnSpc>
                <a:spcPts val="3106"/>
              </a:lnSpc>
            </a:pPr>
          </a:p>
          <a:p>
            <a:pPr algn="l" marL="632725" indent="-316362" lvl="1">
              <a:lnSpc>
                <a:spcPts val="310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METHOD: USE MODELS THAT DENOISE SIGNALS, LEADING TO IMPROVED HEARTBEAT CLASSIFICATION ACCURACY.</a:t>
            </a:r>
          </a:p>
          <a:p>
            <a:pPr algn="l">
              <a:lnSpc>
                <a:spcPts val="66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262256" y="892281"/>
            <a:ext cx="8950999" cy="2058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71"/>
              </a:lnSpc>
            </a:pPr>
            <a:r>
              <a:rPr lang="en-US" sz="7520" b="true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CDAES</a:t>
            </a:r>
          </a:p>
          <a:p>
            <a:pPr algn="l">
              <a:lnSpc>
                <a:spcPts val="7971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734251" y="2870778"/>
            <a:ext cx="11301259" cy="6258072"/>
          </a:xfrm>
          <a:custGeom>
            <a:avLst/>
            <a:gdLst/>
            <a:ahLst/>
            <a:cxnLst/>
            <a:rect r="r" b="b" t="t" l="l"/>
            <a:pathLst>
              <a:path h="6258072" w="11301259">
                <a:moveTo>
                  <a:pt x="0" y="0"/>
                </a:moveTo>
                <a:lnTo>
                  <a:pt x="11301259" y="0"/>
                </a:lnTo>
                <a:lnTo>
                  <a:pt x="11301259" y="6258072"/>
                </a:lnTo>
                <a:lnTo>
                  <a:pt x="0" y="62580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09122">
            <a:off x="-4004739" y="3419168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0" y="0"/>
                </a:lnTo>
                <a:lnTo>
                  <a:pt x="12149700" y="13008834"/>
                </a:lnTo>
                <a:lnTo>
                  <a:pt x="0" y="1300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65404">
            <a:off x="9864038" y="-5262382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1" y="0"/>
                </a:lnTo>
                <a:lnTo>
                  <a:pt x="12149701" y="13008833"/>
                </a:lnTo>
                <a:lnTo>
                  <a:pt x="0" y="13008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28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895987" y="427079"/>
            <a:ext cx="6496025" cy="1629912"/>
          </a:xfrm>
          <a:custGeom>
            <a:avLst/>
            <a:gdLst/>
            <a:ahLst/>
            <a:cxnLst/>
            <a:rect r="r" b="b" t="t" l="l"/>
            <a:pathLst>
              <a:path h="1629912" w="6496025">
                <a:moveTo>
                  <a:pt x="0" y="0"/>
                </a:moveTo>
                <a:lnTo>
                  <a:pt x="6496026" y="0"/>
                </a:lnTo>
                <a:lnTo>
                  <a:pt x="6496026" y="1629911"/>
                </a:lnTo>
                <a:lnTo>
                  <a:pt x="0" y="1629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1835411" y="1211200"/>
            <a:ext cx="2869608" cy="6939324"/>
            <a:chOff x="0" y="0"/>
            <a:chExt cx="755782" cy="18276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55782" cy="1827641"/>
            </a:xfrm>
            <a:custGeom>
              <a:avLst/>
              <a:gdLst/>
              <a:ahLst/>
              <a:cxnLst/>
              <a:rect r="r" b="b" t="t" l="l"/>
              <a:pathLst>
                <a:path h="1827641" w="755782">
                  <a:moveTo>
                    <a:pt x="269790" y="0"/>
                  </a:moveTo>
                  <a:lnTo>
                    <a:pt x="485991" y="0"/>
                  </a:lnTo>
                  <a:cubicBezTo>
                    <a:pt x="557544" y="0"/>
                    <a:pt x="626166" y="28424"/>
                    <a:pt x="676762" y="79020"/>
                  </a:cubicBezTo>
                  <a:cubicBezTo>
                    <a:pt x="727357" y="129615"/>
                    <a:pt x="755782" y="198237"/>
                    <a:pt x="755782" y="269790"/>
                  </a:cubicBezTo>
                  <a:lnTo>
                    <a:pt x="755782" y="1557851"/>
                  </a:lnTo>
                  <a:cubicBezTo>
                    <a:pt x="755782" y="1706852"/>
                    <a:pt x="634992" y="1827641"/>
                    <a:pt x="485991" y="1827641"/>
                  </a:cubicBezTo>
                  <a:lnTo>
                    <a:pt x="269790" y="1827641"/>
                  </a:lnTo>
                  <a:cubicBezTo>
                    <a:pt x="120789" y="1827641"/>
                    <a:pt x="0" y="1706852"/>
                    <a:pt x="0" y="1557851"/>
                  </a:cubicBezTo>
                  <a:lnTo>
                    <a:pt x="0" y="269790"/>
                  </a:lnTo>
                  <a:cubicBezTo>
                    <a:pt x="0" y="120789"/>
                    <a:pt x="120789" y="0"/>
                    <a:pt x="2697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F40">
                    <a:alpha val="28000"/>
                  </a:srgbClr>
                </a:gs>
                <a:gs pos="100000">
                  <a:srgbClr val="3D6D81">
                    <a:alpha val="28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27843"/>
                </a:srgbClr>
              </a:solidFill>
              <a:prstDash val="sysDot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755782" cy="1799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986741" y="2958654"/>
            <a:ext cx="11301259" cy="5438731"/>
          </a:xfrm>
          <a:custGeom>
            <a:avLst/>
            <a:gdLst/>
            <a:ahLst/>
            <a:cxnLst/>
            <a:rect r="r" b="b" t="t" l="l"/>
            <a:pathLst>
              <a:path h="5438731" w="11301259">
                <a:moveTo>
                  <a:pt x="0" y="0"/>
                </a:moveTo>
                <a:lnTo>
                  <a:pt x="11301259" y="0"/>
                </a:lnTo>
                <a:lnTo>
                  <a:pt x="11301259" y="5438731"/>
                </a:lnTo>
                <a:lnTo>
                  <a:pt x="0" y="54387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199447" y="3724661"/>
            <a:ext cx="7172431" cy="196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3851" indent="-391926" lvl="1">
              <a:lnSpc>
                <a:spcPts val="3848"/>
              </a:lnSpc>
              <a:buFont typeface="Arial"/>
              <a:buChar char="•"/>
            </a:pPr>
            <a:r>
              <a:rPr lang="en-US" b="true" sz="36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OBJECTIVE &amp; METHOD: USES CONVOLUTIONAL LAYERS TO DETECT PATTERNS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29762" y="705252"/>
            <a:ext cx="2531991" cy="116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b="true" sz="84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CNN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09122">
            <a:off x="-4004739" y="3419168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0" y="0"/>
                </a:lnTo>
                <a:lnTo>
                  <a:pt x="12149700" y="13008834"/>
                </a:lnTo>
                <a:lnTo>
                  <a:pt x="0" y="1300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65404">
            <a:off x="9864038" y="-5262382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1" y="0"/>
                </a:lnTo>
                <a:lnTo>
                  <a:pt x="12149701" y="13008833"/>
                </a:lnTo>
                <a:lnTo>
                  <a:pt x="0" y="13008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29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162432" y="244138"/>
            <a:ext cx="9963136" cy="2499841"/>
          </a:xfrm>
          <a:custGeom>
            <a:avLst/>
            <a:gdLst/>
            <a:ahLst/>
            <a:cxnLst/>
            <a:rect r="r" b="b" t="t" l="l"/>
            <a:pathLst>
              <a:path h="2499841" w="9963136">
                <a:moveTo>
                  <a:pt x="0" y="0"/>
                </a:moveTo>
                <a:lnTo>
                  <a:pt x="9963136" y="0"/>
                </a:lnTo>
                <a:lnTo>
                  <a:pt x="9963136" y="2499841"/>
                </a:lnTo>
                <a:lnTo>
                  <a:pt x="0" y="24998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971794" y="2781779"/>
            <a:ext cx="6797330" cy="7486283"/>
            <a:chOff x="0" y="0"/>
            <a:chExt cx="1790243" cy="19716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0243" cy="1971696"/>
            </a:xfrm>
            <a:custGeom>
              <a:avLst/>
              <a:gdLst/>
              <a:ahLst/>
              <a:cxnLst/>
              <a:rect r="r" b="b" t="t" l="l"/>
              <a:pathLst>
                <a:path h="1971696" w="1790243">
                  <a:moveTo>
                    <a:pt x="113896" y="0"/>
                  </a:moveTo>
                  <a:lnTo>
                    <a:pt x="1676347" y="0"/>
                  </a:lnTo>
                  <a:cubicBezTo>
                    <a:pt x="1739250" y="0"/>
                    <a:pt x="1790243" y="50993"/>
                    <a:pt x="1790243" y="113896"/>
                  </a:cubicBezTo>
                  <a:lnTo>
                    <a:pt x="1790243" y="1857799"/>
                  </a:lnTo>
                  <a:cubicBezTo>
                    <a:pt x="1790243" y="1920703"/>
                    <a:pt x="1739250" y="1971696"/>
                    <a:pt x="1676347" y="1971696"/>
                  </a:cubicBezTo>
                  <a:lnTo>
                    <a:pt x="113896" y="1971696"/>
                  </a:lnTo>
                  <a:cubicBezTo>
                    <a:pt x="50993" y="1971696"/>
                    <a:pt x="0" y="1920703"/>
                    <a:pt x="0" y="1857799"/>
                  </a:cubicBezTo>
                  <a:lnTo>
                    <a:pt x="0" y="113896"/>
                  </a:lnTo>
                  <a:cubicBezTo>
                    <a:pt x="0" y="50993"/>
                    <a:pt x="50993" y="0"/>
                    <a:pt x="1138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F40">
                    <a:alpha val="28000"/>
                  </a:srgbClr>
                </a:gs>
                <a:gs pos="100000">
                  <a:srgbClr val="3D6D81">
                    <a:alpha val="28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27843"/>
                </a:srgbClr>
              </a:solidFill>
              <a:prstDash val="sysDot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1790243" cy="1943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115291" y="3040480"/>
            <a:ext cx="7269263" cy="6968880"/>
          </a:xfrm>
          <a:custGeom>
            <a:avLst/>
            <a:gdLst/>
            <a:ahLst/>
            <a:cxnLst/>
            <a:rect r="r" b="b" t="t" l="l"/>
            <a:pathLst>
              <a:path h="6968880" w="7269263">
                <a:moveTo>
                  <a:pt x="0" y="0"/>
                </a:moveTo>
                <a:lnTo>
                  <a:pt x="7269263" y="0"/>
                </a:lnTo>
                <a:lnTo>
                  <a:pt x="7269263" y="6968880"/>
                </a:lnTo>
                <a:lnTo>
                  <a:pt x="0" y="6968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6193" y="4121812"/>
            <a:ext cx="6868533" cy="5481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2725" indent="-316363" lvl="1">
              <a:lnSpc>
                <a:spcPts val="3106"/>
              </a:lnSpc>
              <a:buFont typeface="Arial"/>
              <a:buChar char="•"/>
            </a:pPr>
            <a:r>
              <a:rPr lang="en-US" b="true" sz="29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OBJECTIVE: PERFORM DIMENSIONALITY REDUCTION AND DATA RECONSTRUCTION.</a:t>
            </a:r>
          </a:p>
          <a:p>
            <a:pPr algn="l">
              <a:lnSpc>
                <a:spcPts val="3106"/>
              </a:lnSpc>
            </a:pPr>
          </a:p>
          <a:p>
            <a:pPr algn="l">
              <a:lnSpc>
                <a:spcPts val="3106"/>
              </a:lnSpc>
            </a:pPr>
          </a:p>
          <a:p>
            <a:pPr algn="l" marL="632725" indent="-316363" lvl="1">
              <a:lnSpc>
                <a:spcPts val="3106"/>
              </a:lnSpc>
              <a:buFont typeface="Arial"/>
              <a:buChar char="•"/>
            </a:pPr>
            <a:r>
              <a:rPr lang="en-US" b="true" sz="29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METHOD:</a:t>
            </a:r>
          </a:p>
          <a:p>
            <a:pPr algn="l">
              <a:lnSpc>
                <a:spcPts val="3106"/>
              </a:lnSpc>
            </a:pPr>
          </a:p>
          <a:p>
            <a:pPr algn="l">
              <a:lnSpc>
                <a:spcPts val="3106"/>
              </a:lnSpc>
            </a:pPr>
            <a:r>
              <a:rPr lang="en-US" sz="2930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    USE AN ENCODER TO COMPRESS     INPUT.</a:t>
            </a:r>
          </a:p>
          <a:p>
            <a:pPr algn="l">
              <a:lnSpc>
                <a:spcPts val="3106"/>
              </a:lnSpc>
            </a:pPr>
          </a:p>
          <a:p>
            <a:pPr algn="l">
              <a:lnSpc>
                <a:spcPts val="3106"/>
              </a:lnSpc>
              <a:spcBef>
                <a:spcPct val="0"/>
              </a:spcBef>
            </a:pPr>
            <a:r>
              <a:rPr lang="en-US" b="true" sz="29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   USE A DECODER TO RECONSTRUCT THE ORIGINAL DATA FROM .</a:t>
            </a:r>
          </a:p>
          <a:p>
            <a:pPr algn="l">
              <a:lnSpc>
                <a:spcPts val="3106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174569" y="826196"/>
            <a:ext cx="8720835" cy="230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6"/>
              </a:lnSpc>
            </a:pPr>
            <a:r>
              <a:rPr lang="en-US" sz="8430" b="true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AUTOENCODER</a:t>
            </a:r>
          </a:p>
          <a:p>
            <a:pPr algn="l">
              <a:lnSpc>
                <a:spcPts val="89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37058">
            <a:off x="-1302963" y="-1569526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1" y="0"/>
                </a:lnTo>
                <a:lnTo>
                  <a:pt x="12149701" y="13008834"/>
                </a:lnTo>
                <a:lnTo>
                  <a:pt x="0" y="1300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4427" y="876958"/>
            <a:ext cx="7479573" cy="229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Presented</a:t>
            </a:r>
          </a:p>
          <a:p>
            <a:pPr algn="l" marL="0" indent="0" lvl="0">
              <a:lnSpc>
                <a:spcPts val="8800"/>
              </a:lnSpc>
            </a:pPr>
            <a:r>
              <a:rPr lang="en-US" sz="8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by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31911" y="3466704"/>
            <a:ext cx="10292115" cy="5287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1"/>
              </a:lnSpc>
            </a:pPr>
            <a:r>
              <a:rPr lang="en-US" sz="5709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Mina Moheb Sadek </a:t>
            </a:r>
          </a:p>
          <a:p>
            <a:pPr algn="l">
              <a:lnSpc>
                <a:spcPts val="6851"/>
              </a:lnSpc>
            </a:pPr>
            <a:r>
              <a:rPr lang="en-US" sz="5709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Eman Gamal Hussin</a:t>
            </a:r>
          </a:p>
          <a:p>
            <a:pPr algn="l">
              <a:lnSpc>
                <a:spcPts val="6851"/>
              </a:lnSpc>
            </a:pPr>
            <a:r>
              <a:rPr lang="en-US" sz="5709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Noor Allah Mohamed</a:t>
            </a:r>
          </a:p>
          <a:p>
            <a:pPr algn="l">
              <a:lnSpc>
                <a:spcPts val="6851"/>
              </a:lnSpc>
            </a:pPr>
            <a:r>
              <a:rPr lang="en-US" sz="5709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Hala Abdeen Mostafa</a:t>
            </a:r>
          </a:p>
          <a:p>
            <a:pPr algn="l">
              <a:lnSpc>
                <a:spcPts val="6851"/>
              </a:lnSpc>
            </a:pPr>
            <a:r>
              <a:rPr lang="en-US" sz="5709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Marawan Abd Elsalam</a:t>
            </a:r>
          </a:p>
          <a:p>
            <a:pPr algn="l" marL="0" indent="0" lvl="0">
              <a:lnSpc>
                <a:spcPts val="6851"/>
              </a:lnSpc>
              <a:spcBef>
                <a:spcPct val="0"/>
              </a:spcBef>
            </a:pPr>
            <a:r>
              <a:rPr lang="en-US" b="true" sz="570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Ahmed Khaled EL Attar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57786" y="-685712"/>
            <a:ext cx="708223" cy="11671974"/>
            <a:chOff x="0" y="0"/>
            <a:chExt cx="944297" cy="15562632"/>
          </a:xfrm>
        </p:grpSpPr>
        <p:grpSp>
          <p:nvGrpSpPr>
            <p:cNvPr name="Group 6" id="6"/>
            <p:cNvGrpSpPr/>
            <p:nvPr/>
          </p:nvGrpSpPr>
          <p:grpSpPr>
            <a:xfrm rot="5400000">
              <a:off x="-4127341" y="4127341"/>
              <a:ext cx="9198978" cy="944297"/>
              <a:chOff x="0" y="0"/>
              <a:chExt cx="1817082" cy="1865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817082" cy="186528"/>
              </a:xfrm>
              <a:custGeom>
                <a:avLst/>
                <a:gdLst/>
                <a:ahLst/>
                <a:cxnLst/>
                <a:rect r="r" b="b" t="t" l="l"/>
                <a:pathLst>
                  <a:path h="186528" w="1817082">
                    <a:moveTo>
                      <a:pt x="93264" y="0"/>
                    </a:moveTo>
                    <a:lnTo>
                      <a:pt x="1723818" y="0"/>
                    </a:lnTo>
                    <a:cubicBezTo>
                      <a:pt x="1775327" y="0"/>
                      <a:pt x="1817082" y="41756"/>
                      <a:pt x="1817082" y="93264"/>
                    </a:cubicBezTo>
                    <a:lnTo>
                      <a:pt x="1817082" y="93264"/>
                    </a:lnTo>
                    <a:cubicBezTo>
                      <a:pt x="1817082" y="144772"/>
                      <a:pt x="1775327" y="186528"/>
                      <a:pt x="1723818" y="186528"/>
                    </a:cubicBezTo>
                    <a:lnTo>
                      <a:pt x="93264" y="186528"/>
                    </a:lnTo>
                    <a:cubicBezTo>
                      <a:pt x="41756" y="186528"/>
                      <a:pt x="0" y="144772"/>
                      <a:pt x="0" y="93264"/>
                    </a:cubicBezTo>
                    <a:lnTo>
                      <a:pt x="0" y="93264"/>
                    </a:lnTo>
                    <a:cubicBezTo>
                      <a:pt x="0" y="41756"/>
                      <a:pt x="41756" y="0"/>
                      <a:pt x="9326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1817082" cy="2341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400000">
              <a:off x="-2716029" y="11902307"/>
              <a:ext cx="6376354" cy="944297"/>
              <a:chOff x="0" y="0"/>
              <a:chExt cx="1259527" cy="1865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59527" cy="186528"/>
              </a:xfrm>
              <a:custGeom>
                <a:avLst/>
                <a:gdLst/>
                <a:ahLst/>
                <a:cxnLst/>
                <a:rect r="r" b="b" t="t" l="l"/>
                <a:pathLst>
                  <a:path h="186528" w="1259527">
                    <a:moveTo>
                      <a:pt x="93264" y="0"/>
                    </a:moveTo>
                    <a:lnTo>
                      <a:pt x="1166263" y="0"/>
                    </a:lnTo>
                    <a:cubicBezTo>
                      <a:pt x="1190998" y="0"/>
                      <a:pt x="1214720" y="9826"/>
                      <a:pt x="1232210" y="27316"/>
                    </a:cubicBezTo>
                    <a:cubicBezTo>
                      <a:pt x="1249701" y="44807"/>
                      <a:pt x="1259527" y="68529"/>
                      <a:pt x="1259527" y="93264"/>
                    </a:cubicBezTo>
                    <a:lnTo>
                      <a:pt x="1259527" y="93264"/>
                    </a:lnTo>
                    <a:cubicBezTo>
                      <a:pt x="1259527" y="144772"/>
                      <a:pt x="1217771" y="186528"/>
                      <a:pt x="1166263" y="186528"/>
                    </a:cubicBezTo>
                    <a:lnTo>
                      <a:pt x="93264" y="186528"/>
                    </a:lnTo>
                    <a:cubicBezTo>
                      <a:pt x="41756" y="186528"/>
                      <a:pt x="0" y="144772"/>
                      <a:pt x="0" y="93264"/>
                    </a:cubicBezTo>
                    <a:lnTo>
                      <a:pt x="0" y="93264"/>
                    </a:lnTo>
                    <a:cubicBezTo>
                      <a:pt x="0" y="41756"/>
                      <a:pt x="41756" y="0"/>
                      <a:pt x="9326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1259527" cy="2341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12624027" y="3466704"/>
            <a:ext cx="10292115" cy="5287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1"/>
              </a:lnSpc>
            </a:pPr>
            <a:r>
              <a:rPr lang="en-US" sz="57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202000557</a:t>
            </a:r>
          </a:p>
          <a:p>
            <a:pPr algn="l">
              <a:lnSpc>
                <a:spcPts val="6851"/>
              </a:lnSpc>
            </a:pPr>
            <a:r>
              <a:rPr lang="en-US" sz="57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202000135</a:t>
            </a:r>
          </a:p>
          <a:p>
            <a:pPr algn="l">
              <a:lnSpc>
                <a:spcPts val="6851"/>
              </a:lnSpc>
            </a:pPr>
            <a:r>
              <a:rPr lang="en-US" sz="57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202000119</a:t>
            </a:r>
          </a:p>
          <a:p>
            <a:pPr algn="l">
              <a:lnSpc>
                <a:spcPts val="6851"/>
              </a:lnSpc>
            </a:pPr>
            <a:r>
              <a:rPr lang="en-US" sz="57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202001392</a:t>
            </a:r>
          </a:p>
          <a:p>
            <a:pPr algn="l">
              <a:lnSpc>
                <a:spcPts val="6851"/>
              </a:lnSpc>
            </a:pPr>
            <a:r>
              <a:rPr lang="en-US" sz="57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201900086</a:t>
            </a:r>
          </a:p>
          <a:p>
            <a:pPr algn="l" marL="0" indent="0" lvl="0">
              <a:lnSpc>
                <a:spcPts val="6851"/>
              </a:lnSpc>
              <a:spcBef>
                <a:spcPct val="0"/>
              </a:spcBef>
            </a:pPr>
            <a:r>
              <a:rPr lang="en-US" sz="57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201700264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4368" y="-504420"/>
            <a:ext cx="20800382" cy="11619352"/>
          </a:xfrm>
          <a:custGeom>
            <a:avLst/>
            <a:gdLst/>
            <a:ahLst/>
            <a:cxnLst/>
            <a:rect r="r" b="b" t="t" l="l"/>
            <a:pathLst>
              <a:path h="11619352" w="20800382">
                <a:moveTo>
                  <a:pt x="0" y="0"/>
                </a:moveTo>
                <a:lnTo>
                  <a:pt x="20800381" y="0"/>
                </a:lnTo>
                <a:lnTo>
                  <a:pt x="20800381" y="11619352"/>
                </a:lnTo>
                <a:lnTo>
                  <a:pt x="0" y="11619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2012" t="-34932" r="-20456" b="-350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26727" y="1028700"/>
            <a:ext cx="6234545" cy="4114800"/>
          </a:xfrm>
          <a:custGeom>
            <a:avLst/>
            <a:gdLst/>
            <a:ahLst/>
            <a:cxnLst/>
            <a:rect r="r" b="b" t="t" l="l"/>
            <a:pathLst>
              <a:path h="4114800" w="6234545">
                <a:moveTo>
                  <a:pt x="0" y="0"/>
                </a:moveTo>
                <a:lnTo>
                  <a:pt x="6234546" y="0"/>
                </a:lnTo>
                <a:lnTo>
                  <a:pt x="62345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35549" y="2574185"/>
            <a:ext cx="2416902" cy="2219156"/>
          </a:xfrm>
          <a:custGeom>
            <a:avLst/>
            <a:gdLst/>
            <a:ahLst/>
            <a:cxnLst/>
            <a:rect r="r" b="b" t="t" l="l"/>
            <a:pathLst>
              <a:path h="2219156" w="2416902">
                <a:moveTo>
                  <a:pt x="0" y="0"/>
                </a:moveTo>
                <a:lnTo>
                  <a:pt x="2416902" y="0"/>
                </a:lnTo>
                <a:lnTo>
                  <a:pt x="2416902" y="2219156"/>
                </a:lnTo>
                <a:lnTo>
                  <a:pt x="0" y="22191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52441" y="5648109"/>
            <a:ext cx="3086100" cy="3585152"/>
            <a:chOff x="0" y="0"/>
            <a:chExt cx="812800" cy="9442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944237"/>
            </a:xfrm>
            <a:custGeom>
              <a:avLst/>
              <a:gdLst/>
              <a:ahLst/>
              <a:cxnLst/>
              <a:rect r="r" b="b" t="t" l="l"/>
              <a:pathLst>
                <a:path h="944237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816297"/>
                  </a:lnTo>
                  <a:cubicBezTo>
                    <a:pt x="812800" y="850229"/>
                    <a:pt x="799321" y="882771"/>
                    <a:pt x="775327" y="906764"/>
                  </a:cubicBezTo>
                  <a:cubicBezTo>
                    <a:pt x="751333" y="930758"/>
                    <a:pt x="718791" y="944237"/>
                    <a:pt x="684859" y="944237"/>
                  </a:cubicBezTo>
                  <a:lnTo>
                    <a:pt x="127941" y="944237"/>
                  </a:lnTo>
                  <a:cubicBezTo>
                    <a:pt x="94009" y="944237"/>
                    <a:pt x="61467" y="930758"/>
                    <a:pt x="37473" y="906764"/>
                  </a:cubicBezTo>
                  <a:cubicBezTo>
                    <a:pt x="13479" y="882771"/>
                    <a:pt x="0" y="850229"/>
                    <a:pt x="0" y="81629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0000"/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99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App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19346" y="5916967"/>
            <a:ext cx="1752291" cy="2548383"/>
            <a:chOff x="0" y="0"/>
            <a:chExt cx="2336388" cy="3397844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831874" y="1559468"/>
              <a:ext cx="1390480" cy="1838376"/>
            </a:xfrm>
            <a:custGeom>
              <a:avLst/>
              <a:gdLst/>
              <a:ahLst/>
              <a:cxnLst/>
              <a:rect r="r" b="b" t="t" l="l"/>
              <a:pathLst>
                <a:path h="1838376" w="1390480">
                  <a:moveTo>
                    <a:pt x="1390480" y="0"/>
                  </a:moveTo>
                  <a:lnTo>
                    <a:pt x="0" y="0"/>
                  </a:lnTo>
                  <a:lnTo>
                    <a:pt x="0" y="1838376"/>
                  </a:lnTo>
                  <a:lnTo>
                    <a:pt x="1390480" y="1838376"/>
                  </a:lnTo>
                  <a:lnTo>
                    <a:pt x="139048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47625"/>
              <a:ext cx="2336388" cy="2860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21"/>
                </a:lnSpc>
              </a:pPr>
              <a:r>
                <a:rPr lang="en-US" sz="7474" spc="-433">
                  <a:solidFill>
                    <a:srgbClr val="FFFFFF"/>
                  </a:solidFill>
                  <a:latin typeface="Aperture"/>
                  <a:ea typeface="Aperture"/>
                  <a:cs typeface="Aperture"/>
                  <a:sym typeface="Aperture"/>
                </a:rPr>
                <a:t>RE</a:t>
              </a:r>
              <a:r>
                <a:rPr lang="en-US" sz="7474" spc="-433">
                  <a:solidFill>
                    <a:srgbClr val="4D4D86"/>
                  </a:solidFill>
                  <a:latin typeface="Aperture"/>
                  <a:ea typeface="Aperture"/>
                  <a:cs typeface="Aperture"/>
                  <a:sym typeface="Aperture"/>
                </a:rPr>
                <a:t>M</a:t>
              </a:r>
            </a:p>
            <a:p>
              <a:pPr algn="l">
                <a:lnSpc>
                  <a:spcPts val="8221"/>
                </a:lnSpc>
              </a:pPr>
              <a:r>
                <a:rPr lang="en-US" sz="7474" spc="-433">
                  <a:solidFill>
                    <a:srgbClr val="FFFFFF"/>
                  </a:solidFill>
                  <a:latin typeface="Aperture"/>
                  <a:ea typeface="Aperture"/>
                  <a:cs typeface="Aperture"/>
                  <a:sym typeface="Aperture"/>
                </a:rPr>
                <a:t>ED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482467" y="5673148"/>
            <a:ext cx="3086100" cy="3585152"/>
            <a:chOff x="0" y="0"/>
            <a:chExt cx="812800" cy="9442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944237"/>
            </a:xfrm>
            <a:custGeom>
              <a:avLst/>
              <a:gdLst/>
              <a:ahLst/>
              <a:cxnLst/>
              <a:rect r="r" b="b" t="t" l="l"/>
              <a:pathLst>
                <a:path h="944237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816297"/>
                  </a:lnTo>
                  <a:cubicBezTo>
                    <a:pt x="812800" y="850229"/>
                    <a:pt x="799321" y="882771"/>
                    <a:pt x="775327" y="906764"/>
                  </a:cubicBezTo>
                  <a:cubicBezTo>
                    <a:pt x="751333" y="930758"/>
                    <a:pt x="718791" y="944237"/>
                    <a:pt x="684859" y="944237"/>
                  </a:cubicBezTo>
                  <a:lnTo>
                    <a:pt x="127941" y="944237"/>
                  </a:lnTo>
                  <a:cubicBezTo>
                    <a:pt x="94009" y="944237"/>
                    <a:pt x="61467" y="930758"/>
                    <a:pt x="37473" y="906764"/>
                  </a:cubicBezTo>
                  <a:cubicBezTo>
                    <a:pt x="13479" y="882771"/>
                    <a:pt x="0" y="850229"/>
                    <a:pt x="0" y="81629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0000"/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99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Hardware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765865" y="6333896"/>
            <a:ext cx="2519304" cy="1714526"/>
          </a:xfrm>
          <a:custGeom>
            <a:avLst/>
            <a:gdLst/>
            <a:ahLst/>
            <a:cxnLst/>
            <a:rect r="r" b="b" t="t" l="l"/>
            <a:pathLst>
              <a:path h="1714526" w="2519304">
                <a:moveTo>
                  <a:pt x="0" y="0"/>
                </a:moveTo>
                <a:lnTo>
                  <a:pt x="2519304" y="0"/>
                </a:lnTo>
                <a:lnTo>
                  <a:pt x="2519304" y="1714526"/>
                </a:lnTo>
                <a:lnTo>
                  <a:pt x="0" y="17145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30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5738541" y="5143500"/>
            <a:ext cx="2197007" cy="229718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10205878" y="5143500"/>
            <a:ext cx="2276589" cy="2272959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-3316" t="0" r="-3316" b="0"/>
            </a:stretch>
          </a:blipFill>
        </p:spPr>
      </p:sp>
      <p:sp>
        <p:nvSpPr>
          <p:cNvPr name="Freeform 3" id="3" descr="a glowing gradient brush stroke"/>
          <p:cNvSpPr/>
          <p:nvPr/>
        </p:nvSpPr>
        <p:spPr>
          <a:xfrm flipH="false" flipV="false" rot="337666">
            <a:off x="-1883592" y="534262"/>
            <a:ext cx="18447884" cy="15081145"/>
          </a:xfrm>
          <a:custGeom>
            <a:avLst/>
            <a:gdLst/>
            <a:ahLst/>
            <a:cxnLst/>
            <a:rect r="r" b="b" t="t" l="l"/>
            <a:pathLst>
              <a:path h="15081145" w="18447884">
                <a:moveTo>
                  <a:pt x="0" y="0"/>
                </a:moveTo>
                <a:lnTo>
                  <a:pt x="18447883" y="0"/>
                </a:lnTo>
                <a:lnTo>
                  <a:pt x="18447883" y="15081145"/>
                </a:lnTo>
                <a:lnTo>
                  <a:pt x="0" y="15081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48107" y="1155252"/>
            <a:ext cx="13742276" cy="8992525"/>
            <a:chOff x="0" y="0"/>
            <a:chExt cx="3619365" cy="23684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365" cy="2368402"/>
            </a:xfrm>
            <a:custGeom>
              <a:avLst/>
              <a:gdLst/>
              <a:ahLst/>
              <a:cxnLst/>
              <a:rect r="r" b="b" t="t" l="l"/>
              <a:pathLst>
                <a:path h="2368402" w="3619365">
                  <a:moveTo>
                    <a:pt x="28732" y="0"/>
                  </a:moveTo>
                  <a:lnTo>
                    <a:pt x="3590633" y="0"/>
                  </a:lnTo>
                  <a:cubicBezTo>
                    <a:pt x="3598253" y="0"/>
                    <a:pt x="3605561" y="3027"/>
                    <a:pt x="3610949" y="8415"/>
                  </a:cubicBezTo>
                  <a:cubicBezTo>
                    <a:pt x="3616338" y="13804"/>
                    <a:pt x="3619365" y="21112"/>
                    <a:pt x="3619365" y="28732"/>
                  </a:cubicBezTo>
                  <a:lnTo>
                    <a:pt x="3619365" y="2339670"/>
                  </a:lnTo>
                  <a:cubicBezTo>
                    <a:pt x="3619365" y="2355538"/>
                    <a:pt x="3606501" y="2368402"/>
                    <a:pt x="3590633" y="2368402"/>
                  </a:cubicBezTo>
                  <a:lnTo>
                    <a:pt x="28732" y="2368402"/>
                  </a:lnTo>
                  <a:cubicBezTo>
                    <a:pt x="12864" y="2368402"/>
                    <a:pt x="0" y="2355538"/>
                    <a:pt x="0" y="2339670"/>
                  </a:cubicBezTo>
                  <a:lnTo>
                    <a:pt x="0" y="28732"/>
                  </a:lnTo>
                  <a:cubicBezTo>
                    <a:pt x="0" y="12864"/>
                    <a:pt x="12864" y="0"/>
                    <a:pt x="28732" y="0"/>
                  </a:cubicBezTo>
                  <a:close/>
                </a:path>
              </a:pathLst>
            </a:custGeom>
            <a:solidFill>
              <a:srgbClr val="815F41">
                <a:alpha val="862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619365" cy="2416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614956" y="1760472"/>
          <a:ext cx="16939023" cy="8082879"/>
        </p:xfrm>
        <a:graphic>
          <a:graphicData uri="http://schemas.openxmlformats.org/drawingml/2006/table">
            <a:tbl>
              <a:tblPr/>
              <a:tblGrid>
                <a:gridCol w="4234756"/>
                <a:gridCol w="4234756"/>
                <a:gridCol w="4234756"/>
                <a:gridCol w="4234756"/>
              </a:tblGrid>
              <a:tr h="10752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Components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Quantity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Price(EGP)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Total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10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LM 35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100-230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100-230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10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O2 MAX30100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300-600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300-600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10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ECG kit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640-1000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640-1000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10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Arduino UNO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1-2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540-750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540-1500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10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Arduino nano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375-450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375-450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10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LCD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330-600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330-600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10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Hardware SubTotal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2285-4380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2248221" y="313595"/>
            <a:ext cx="6471023" cy="118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800">
                <a:solidFill>
                  <a:srgbClr val="070707"/>
                </a:solidFill>
                <a:latin typeface="Questrial"/>
                <a:ea typeface="Questrial"/>
                <a:cs typeface="Questrial"/>
                <a:sym typeface="Questrial"/>
              </a:rPr>
              <a:t>Budget - £E-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70707"/>
                </a:solidFill>
                <a:latin typeface="Canva Sans"/>
                <a:ea typeface="Canva Sans"/>
                <a:cs typeface="Canva Sans"/>
                <a:sym typeface="Canva Sans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37058">
            <a:off x="-1051363" y="-1186750"/>
            <a:ext cx="13723204" cy="13008834"/>
          </a:xfrm>
          <a:custGeom>
            <a:avLst/>
            <a:gdLst/>
            <a:ahLst/>
            <a:cxnLst/>
            <a:rect r="r" b="b" t="t" l="l"/>
            <a:pathLst>
              <a:path h="13008834" w="13723204">
                <a:moveTo>
                  <a:pt x="0" y="0"/>
                </a:moveTo>
                <a:lnTo>
                  <a:pt x="13723204" y="0"/>
                </a:lnTo>
                <a:lnTo>
                  <a:pt x="13723204" y="13008833"/>
                </a:lnTo>
                <a:lnTo>
                  <a:pt x="0" y="13008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55192" t="-32512" r="-10730" b="-298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80317" y="3100650"/>
            <a:ext cx="8651084" cy="9697618"/>
          </a:xfrm>
          <a:custGeom>
            <a:avLst/>
            <a:gdLst/>
            <a:ahLst/>
            <a:cxnLst/>
            <a:rect r="r" b="b" t="t" l="l"/>
            <a:pathLst>
              <a:path h="9697618" w="8651084">
                <a:moveTo>
                  <a:pt x="0" y="0"/>
                </a:moveTo>
                <a:lnTo>
                  <a:pt x="8651084" y="0"/>
                </a:lnTo>
                <a:lnTo>
                  <a:pt x="8651084" y="9697618"/>
                </a:lnTo>
                <a:lnTo>
                  <a:pt x="0" y="9697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32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864842" y="3100650"/>
            <a:ext cx="13815607" cy="3466461"/>
          </a:xfrm>
          <a:custGeom>
            <a:avLst/>
            <a:gdLst/>
            <a:ahLst/>
            <a:cxnLst/>
            <a:rect r="r" b="b" t="t" l="l"/>
            <a:pathLst>
              <a:path h="3466461" w="13815607">
                <a:moveTo>
                  <a:pt x="0" y="0"/>
                </a:moveTo>
                <a:lnTo>
                  <a:pt x="13815607" y="0"/>
                </a:lnTo>
                <a:lnTo>
                  <a:pt x="13815607" y="3466462"/>
                </a:lnTo>
                <a:lnTo>
                  <a:pt x="0" y="3466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45828" y="4131606"/>
            <a:ext cx="13377331" cy="155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13"/>
              </a:lnSpc>
              <a:spcBef>
                <a:spcPct val="0"/>
              </a:spcBef>
            </a:pPr>
            <a:r>
              <a:rPr lang="en-US" b="true" sz="11239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FUTURE WORK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27706" y="2336000"/>
            <a:ext cx="11432588" cy="7223925"/>
          </a:xfrm>
          <a:custGeom>
            <a:avLst/>
            <a:gdLst/>
            <a:ahLst/>
            <a:cxnLst/>
            <a:rect r="r" b="b" t="t" l="l"/>
            <a:pathLst>
              <a:path h="7223925" w="11432588">
                <a:moveTo>
                  <a:pt x="0" y="0"/>
                </a:moveTo>
                <a:lnTo>
                  <a:pt x="11432588" y="0"/>
                </a:lnTo>
                <a:lnTo>
                  <a:pt x="11432588" y="7223925"/>
                </a:lnTo>
                <a:lnTo>
                  <a:pt x="0" y="7223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11918" t="-16692" r="-1932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80317" y="3100650"/>
            <a:ext cx="8651084" cy="9697618"/>
          </a:xfrm>
          <a:custGeom>
            <a:avLst/>
            <a:gdLst/>
            <a:ahLst/>
            <a:cxnLst/>
            <a:rect r="r" b="b" t="t" l="l"/>
            <a:pathLst>
              <a:path h="9697618" w="8651084">
                <a:moveTo>
                  <a:pt x="0" y="0"/>
                </a:moveTo>
                <a:lnTo>
                  <a:pt x="8651084" y="0"/>
                </a:lnTo>
                <a:lnTo>
                  <a:pt x="8651084" y="9697618"/>
                </a:lnTo>
                <a:lnTo>
                  <a:pt x="0" y="9697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33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18695" y="396025"/>
            <a:ext cx="5043064" cy="1265351"/>
          </a:xfrm>
          <a:custGeom>
            <a:avLst/>
            <a:gdLst/>
            <a:ahLst/>
            <a:cxnLst/>
            <a:rect r="r" b="b" t="t" l="l"/>
            <a:pathLst>
              <a:path h="1265351" w="5043064">
                <a:moveTo>
                  <a:pt x="0" y="0"/>
                </a:moveTo>
                <a:lnTo>
                  <a:pt x="5043064" y="0"/>
                </a:lnTo>
                <a:lnTo>
                  <a:pt x="5043064" y="1265350"/>
                </a:lnTo>
                <a:lnTo>
                  <a:pt x="0" y="126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79518" y="618960"/>
            <a:ext cx="6964482" cy="81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2"/>
              </a:lnSpc>
              <a:spcBef>
                <a:spcPct val="0"/>
              </a:spcBef>
            </a:pPr>
            <a:r>
              <a:rPr lang="en-US" b="true" sz="585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PCB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27706" y="2336000"/>
            <a:ext cx="11432588" cy="7223925"/>
          </a:xfrm>
          <a:custGeom>
            <a:avLst/>
            <a:gdLst/>
            <a:ahLst/>
            <a:cxnLst/>
            <a:rect r="r" b="b" t="t" l="l"/>
            <a:pathLst>
              <a:path h="7223925" w="11432588">
                <a:moveTo>
                  <a:pt x="0" y="0"/>
                </a:moveTo>
                <a:lnTo>
                  <a:pt x="11432588" y="0"/>
                </a:lnTo>
                <a:lnTo>
                  <a:pt x="11432588" y="7223925"/>
                </a:lnTo>
                <a:lnTo>
                  <a:pt x="0" y="7223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4318" t="0" r="-431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80317" y="3100650"/>
            <a:ext cx="8651084" cy="9697618"/>
          </a:xfrm>
          <a:custGeom>
            <a:avLst/>
            <a:gdLst/>
            <a:ahLst/>
            <a:cxnLst/>
            <a:rect r="r" b="b" t="t" l="l"/>
            <a:pathLst>
              <a:path h="9697618" w="8651084">
                <a:moveTo>
                  <a:pt x="0" y="0"/>
                </a:moveTo>
                <a:lnTo>
                  <a:pt x="8651084" y="0"/>
                </a:lnTo>
                <a:lnTo>
                  <a:pt x="8651084" y="9697618"/>
                </a:lnTo>
                <a:lnTo>
                  <a:pt x="0" y="9697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34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18695" y="396025"/>
            <a:ext cx="6889654" cy="1728677"/>
          </a:xfrm>
          <a:custGeom>
            <a:avLst/>
            <a:gdLst/>
            <a:ahLst/>
            <a:cxnLst/>
            <a:rect r="r" b="b" t="t" l="l"/>
            <a:pathLst>
              <a:path h="1728677" w="6889654">
                <a:moveTo>
                  <a:pt x="0" y="0"/>
                </a:moveTo>
                <a:lnTo>
                  <a:pt x="6889655" y="0"/>
                </a:lnTo>
                <a:lnTo>
                  <a:pt x="6889655" y="1728677"/>
                </a:lnTo>
                <a:lnTo>
                  <a:pt x="0" y="1728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23717" y="891604"/>
            <a:ext cx="6964482" cy="81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2"/>
              </a:lnSpc>
              <a:spcBef>
                <a:spcPct val="0"/>
              </a:spcBef>
            </a:pPr>
            <a:r>
              <a:rPr lang="en-US" b="true" sz="585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WI-FI MODULE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27706" y="2336000"/>
            <a:ext cx="11432588" cy="7223925"/>
          </a:xfrm>
          <a:custGeom>
            <a:avLst/>
            <a:gdLst/>
            <a:ahLst/>
            <a:cxnLst/>
            <a:rect r="r" b="b" t="t" l="l"/>
            <a:pathLst>
              <a:path h="7223925" w="11432588">
                <a:moveTo>
                  <a:pt x="0" y="0"/>
                </a:moveTo>
                <a:lnTo>
                  <a:pt x="11432588" y="0"/>
                </a:lnTo>
                <a:lnTo>
                  <a:pt x="11432588" y="7223925"/>
                </a:lnTo>
                <a:lnTo>
                  <a:pt x="0" y="7223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0" t="-33848" r="0" b="-3384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80317" y="3100650"/>
            <a:ext cx="8651084" cy="9697618"/>
          </a:xfrm>
          <a:custGeom>
            <a:avLst/>
            <a:gdLst/>
            <a:ahLst/>
            <a:cxnLst/>
            <a:rect r="r" b="b" t="t" l="l"/>
            <a:pathLst>
              <a:path h="9697618" w="8651084">
                <a:moveTo>
                  <a:pt x="0" y="0"/>
                </a:moveTo>
                <a:lnTo>
                  <a:pt x="8651084" y="0"/>
                </a:lnTo>
                <a:lnTo>
                  <a:pt x="8651084" y="9697618"/>
                </a:lnTo>
                <a:lnTo>
                  <a:pt x="0" y="9697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35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18695" y="396025"/>
            <a:ext cx="5043064" cy="1265351"/>
          </a:xfrm>
          <a:custGeom>
            <a:avLst/>
            <a:gdLst/>
            <a:ahLst/>
            <a:cxnLst/>
            <a:rect r="r" b="b" t="t" l="l"/>
            <a:pathLst>
              <a:path h="1265351" w="5043064">
                <a:moveTo>
                  <a:pt x="0" y="0"/>
                </a:moveTo>
                <a:lnTo>
                  <a:pt x="5043064" y="0"/>
                </a:lnTo>
                <a:lnTo>
                  <a:pt x="5043064" y="1265350"/>
                </a:lnTo>
                <a:lnTo>
                  <a:pt x="0" y="126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28811" y="659941"/>
            <a:ext cx="6964482" cy="81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2"/>
              </a:lnSpc>
              <a:spcBef>
                <a:spcPct val="0"/>
              </a:spcBef>
            </a:pPr>
            <a:r>
              <a:rPr lang="en-US" b="true" sz="585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BATTERY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27706" y="2336000"/>
            <a:ext cx="11432588" cy="7223925"/>
          </a:xfrm>
          <a:custGeom>
            <a:avLst/>
            <a:gdLst/>
            <a:ahLst/>
            <a:cxnLst/>
            <a:rect r="r" b="b" t="t" l="l"/>
            <a:pathLst>
              <a:path h="7223925" w="11432588">
                <a:moveTo>
                  <a:pt x="0" y="0"/>
                </a:moveTo>
                <a:lnTo>
                  <a:pt x="11432588" y="0"/>
                </a:lnTo>
                <a:lnTo>
                  <a:pt x="11432588" y="7223925"/>
                </a:lnTo>
                <a:lnTo>
                  <a:pt x="0" y="7223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13187" t="0" r="-1318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80317" y="3100650"/>
            <a:ext cx="8651084" cy="9697618"/>
          </a:xfrm>
          <a:custGeom>
            <a:avLst/>
            <a:gdLst/>
            <a:ahLst/>
            <a:cxnLst/>
            <a:rect r="r" b="b" t="t" l="l"/>
            <a:pathLst>
              <a:path h="9697618" w="8651084">
                <a:moveTo>
                  <a:pt x="0" y="0"/>
                </a:moveTo>
                <a:lnTo>
                  <a:pt x="8651084" y="0"/>
                </a:lnTo>
                <a:lnTo>
                  <a:pt x="8651084" y="9697618"/>
                </a:lnTo>
                <a:lnTo>
                  <a:pt x="0" y="9697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36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18695" y="180212"/>
            <a:ext cx="7268012" cy="1823610"/>
          </a:xfrm>
          <a:custGeom>
            <a:avLst/>
            <a:gdLst/>
            <a:ahLst/>
            <a:cxnLst/>
            <a:rect r="r" b="b" t="t" l="l"/>
            <a:pathLst>
              <a:path h="1823610" w="7268012">
                <a:moveTo>
                  <a:pt x="0" y="0"/>
                </a:moveTo>
                <a:lnTo>
                  <a:pt x="7268013" y="0"/>
                </a:lnTo>
                <a:lnTo>
                  <a:pt x="7268013" y="1823610"/>
                </a:lnTo>
                <a:lnTo>
                  <a:pt x="0" y="182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28811" y="659941"/>
            <a:ext cx="6964482" cy="81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2"/>
              </a:lnSpc>
              <a:spcBef>
                <a:spcPct val="0"/>
              </a:spcBef>
            </a:pPr>
            <a:r>
              <a:rPr lang="en-US" b="true" sz="585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MULTILINGUAL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80317" y="3100650"/>
            <a:ext cx="8651084" cy="9697618"/>
          </a:xfrm>
          <a:custGeom>
            <a:avLst/>
            <a:gdLst/>
            <a:ahLst/>
            <a:cxnLst/>
            <a:rect r="r" b="b" t="t" l="l"/>
            <a:pathLst>
              <a:path h="9697618" w="8651084">
                <a:moveTo>
                  <a:pt x="0" y="0"/>
                </a:moveTo>
                <a:lnTo>
                  <a:pt x="8651084" y="0"/>
                </a:lnTo>
                <a:lnTo>
                  <a:pt x="8651084" y="9697618"/>
                </a:lnTo>
                <a:lnTo>
                  <a:pt x="0" y="9697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27706" y="2336000"/>
            <a:ext cx="11432588" cy="7223925"/>
          </a:xfrm>
          <a:custGeom>
            <a:avLst/>
            <a:gdLst/>
            <a:ahLst/>
            <a:cxnLst/>
            <a:rect r="r" b="b" t="t" l="l"/>
            <a:pathLst>
              <a:path h="7223925" w="11432588">
                <a:moveTo>
                  <a:pt x="0" y="0"/>
                </a:moveTo>
                <a:lnTo>
                  <a:pt x="11432588" y="0"/>
                </a:lnTo>
                <a:lnTo>
                  <a:pt x="11432588" y="7223925"/>
                </a:lnTo>
                <a:lnTo>
                  <a:pt x="0" y="7223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513" r="0" b="-851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37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18695" y="180212"/>
            <a:ext cx="7667012" cy="1923723"/>
          </a:xfrm>
          <a:custGeom>
            <a:avLst/>
            <a:gdLst/>
            <a:ahLst/>
            <a:cxnLst/>
            <a:rect r="r" b="b" t="t" l="l"/>
            <a:pathLst>
              <a:path h="1923723" w="7667012">
                <a:moveTo>
                  <a:pt x="0" y="0"/>
                </a:moveTo>
                <a:lnTo>
                  <a:pt x="7667012" y="0"/>
                </a:lnTo>
                <a:lnTo>
                  <a:pt x="7667012" y="1923723"/>
                </a:lnTo>
                <a:lnTo>
                  <a:pt x="0" y="1923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23257"/>
            <a:ext cx="7257007" cy="81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2"/>
              </a:lnSpc>
              <a:spcBef>
                <a:spcPct val="0"/>
              </a:spcBef>
            </a:pPr>
            <a:r>
              <a:rPr lang="en-US" b="true" sz="585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APP PUBLISHING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80317" y="3100650"/>
            <a:ext cx="8651084" cy="9697618"/>
          </a:xfrm>
          <a:custGeom>
            <a:avLst/>
            <a:gdLst/>
            <a:ahLst/>
            <a:cxnLst/>
            <a:rect r="r" b="b" t="t" l="l"/>
            <a:pathLst>
              <a:path h="9697618" w="8651084">
                <a:moveTo>
                  <a:pt x="0" y="0"/>
                </a:moveTo>
                <a:lnTo>
                  <a:pt x="8651084" y="0"/>
                </a:lnTo>
                <a:lnTo>
                  <a:pt x="8651084" y="9697618"/>
                </a:lnTo>
                <a:lnTo>
                  <a:pt x="0" y="9697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38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18695" y="180212"/>
            <a:ext cx="7667012" cy="1923723"/>
          </a:xfrm>
          <a:custGeom>
            <a:avLst/>
            <a:gdLst/>
            <a:ahLst/>
            <a:cxnLst/>
            <a:rect r="r" b="b" t="t" l="l"/>
            <a:pathLst>
              <a:path h="1923723" w="7667012">
                <a:moveTo>
                  <a:pt x="0" y="0"/>
                </a:moveTo>
                <a:lnTo>
                  <a:pt x="7667012" y="0"/>
                </a:lnTo>
                <a:lnTo>
                  <a:pt x="7667012" y="1923723"/>
                </a:lnTo>
                <a:lnTo>
                  <a:pt x="0" y="1923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23257"/>
            <a:ext cx="7257007" cy="81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2"/>
              </a:lnSpc>
              <a:spcBef>
                <a:spcPct val="0"/>
              </a:spcBef>
            </a:pPr>
            <a:r>
              <a:rPr lang="en-US" b="true" sz="585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220415"/>
            <a:ext cx="16230600" cy="621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0"/>
              </a:lnSpc>
              <a:spcBef>
                <a:spcPct val="0"/>
              </a:spcBef>
            </a:pPr>
            <a:r>
              <a:rPr lang="en-US" b="true" sz="465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_DESIGN AND IMPLEMENTATION OF A HEALTH MONITORING KIT</a:t>
            </a:r>
          </a:p>
          <a:p>
            <a:pPr algn="l">
              <a:lnSpc>
                <a:spcPts val="4930"/>
              </a:lnSpc>
              <a:spcBef>
                <a:spcPct val="0"/>
              </a:spcBef>
            </a:pPr>
          </a:p>
          <a:p>
            <a:pPr algn="l">
              <a:lnSpc>
                <a:spcPts val="4930"/>
              </a:lnSpc>
              <a:spcBef>
                <a:spcPct val="0"/>
              </a:spcBef>
            </a:pPr>
            <a:r>
              <a:rPr lang="en-US" b="true" sz="465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_REAL-TIME DATA MONITORING</a:t>
            </a:r>
          </a:p>
          <a:p>
            <a:pPr algn="l">
              <a:lnSpc>
                <a:spcPts val="4930"/>
              </a:lnSpc>
              <a:spcBef>
                <a:spcPct val="0"/>
              </a:spcBef>
            </a:pPr>
          </a:p>
          <a:p>
            <a:pPr algn="l">
              <a:lnSpc>
                <a:spcPts val="4930"/>
              </a:lnSpc>
              <a:spcBef>
                <a:spcPct val="0"/>
              </a:spcBef>
            </a:pPr>
            <a:r>
              <a:rPr lang="en-US" b="true" sz="465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_FOLLOW-UP FEATURES</a:t>
            </a:r>
          </a:p>
          <a:p>
            <a:pPr algn="l">
              <a:lnSpc>
                <a:spcPts val="4930"/>
              </a:lnSpc>
              <a:spcBef>
                <a:spcPct val="0"/>
              </a:spcBef>
            </a:pPr>
          </a:p>
          <a:p>
            <a:pPr algn="l">
              <a:lnSpc>
                <a:spcPts val="4930"/>
              </a:lnSpc>
              <a:spcBef>
                <a:spcPct val="0"/>
              </a:spcBef>
            </a:pPr>
            <a:r>
              <a:rPr lang="en-US" b="true" sz="465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_SCHEDULE MEDICAL APPOINTMENTS</a:t>
            </a:r>
          </a:p>
          <a:p>
            <a:pPr algn="l">
              <a:lnSpc>
                <a:spcPts val="4930"/>
              </a:lnSpc>
              <a:spcBef>
                <a:spcPct val="0"/>
              </a:spcBef>
            </a:pPr>
          </a:p>
          <a:p>
            <a:pPr algn="l">
              <a:lnSpc>
                <a:spcPts val="4930"/>
              </a:lnSpc>
              <a:spcBef>
                <a:spcPct val="0"/>
              </a:spcBef>
            </a:pPr>
            <a:r>
              <a:rPr lang="en-US" b="true" sz="465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_AI   DETECTION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3" r="0" b="-7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09952" y="5494429"/>
            <a:ext cx="6668095" cy="1569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4"/>
              </a:lnSpc>
              <a:spcBef>
                <a:spcPct val="0"/>
              </a:spcBef>
            </a:pPr>
            <a:r>
              <a:rPr lang="en-US" sz="9081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37058">
            <a:off x="-1302963" y="-1569526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1" y="0"/>
                </a:lnTo>
                <a:lnTo>
                  <a:pt x="12149701" y="13008834"/>
                </a:lnTo>
                <a:lnTo>
                  <a:pt x="0" y="1300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4427" y="1991383"/>
            <a:ext cx="7479573" cy="117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sz="8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Agenda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70699" y="3971038"/>
            <a:ext cx="13290498" cy="5287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1"/>
              </a:lnSpc>
            </a:pPr>
            <a:r>
              <a:rPr lang="en-US" sz="5709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1)INTRODUCTION</a:t>
            </a:r>
          </a:p>
          <a:p>
            <a:pPr algn="l">
              <a:lnSpc>
                <a:spcPts val="6851"/>
              </a:lnSpc>
            </a:pPr>
            <a:r>
              <a:rPr lang="en-US" sz="5709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2)HARDWARE</a:t>
            </a:r>
          </a:p>
          <a:p>
            <a:pPr algn="l">
              <a:lnSpc>
                <a:spcPts val="6851"/>
              </a:lnSpc>
            </a:pPr>
            <a:r>
              <a:rPr lang="en-US" sz="5709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3)MOBILE APPLICATION</a:t>
            </a:r>
          </a:p>
          <a:p>
            <a:pPr algn="l">
              <a:lnSpc>
                <a:spcPts val="6851"/>
              </a:lnSpc>
            </a:pPr>
            <a:r>
              <a:rPr lang="en-US" sz="5709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4)AI</a:t>
            </a:r>
          </a:p>
          <a:p>
            <a:pPr algn="l">
              <a:lnSpc>
                <a:spcPts val="6851"/>
              </a:lnSpc>
            </a:pPr>
            <a:r>
              <a:rPr lang="en-US" sz="5709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5)API </a:t>
            </a:r>
          </a:p>
          <a:p>
            <a:pPr algn="l" marL="0" indent="0" lvl="0">
              <a:lnSpc>
                <a:spcPts val="6851"/>
              </a:lnSpc>
              <a:spcBef>
                <a:spcPct val="0"/>
              </a:spcBef>
            </a:pPr>
            <a:r>
              <a:rPr lang="en-US" b="true" sz="570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6)FUTURE WORK &amp; CONCLUSION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57786" y="-685712"/>
            <a:ext cx="708223" cy="11671974"/>
            <a:chOff x="0" y="0"/>
            <a:chExt cx="944297" cy="15562632"/>
          </a:xfrm>
        </p:grpSpPr>
        <p:grpSp>
          <p:nvGrpSpPr>
            <p:cNvPr name="Group 6" id="6"/>
            <p:cNvGrpSpPr/>
            <p:nvPr/>
          </p:nvGrpSpPr>
          <p:grpSpPr>
            <a:xfrm rot="5400000">
              <a:off x="-4127341" y="4127341"/>
              <a:ext cx="9198978" cy="944297"/>
              <a:chOff x="0" y="0"/>
              <a:chExt cx="1817082" cy="1865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817082" cy="186528"/>
              </a:xfrm>
              <a:custGeom>
                <a:avLst/>
                <a:gdLst/>
                <a:ahLst/>
                <a:cxnLst/>
                <a:rect r="r" b="b" t="t" l="l"/>
                <a:pathLst>
                  <a:path h="186528" w="1817082">
                    <a:moveTo>
                      <a:pt x="93264" y="0"/>
                    </a:moveTo>
                    <a:lnTo>
                      <a:pt x="1723818" y="0"/>
                    </a:lnTo>
                    <a:cubicBezTo>
                      <a:pt x="1775327" y="0"/>
                      <a:pt x="1817082" y="41756"/>
                      <a:pt x="1817082" y="93264"/>
                    </a:cubicBezTo>
                    <a:lnTo>
                      <a:pt x="1817082" y="93264"/>
                    </a:lnTo>
                    <a:cubicBezTo>
                      <a:pt x="1817082" y="144772"/>
                      <a:pt x="1775327" y="186528"/>
                      <a:pt x="1723818" y="186528"/>
                    </a:cubicBezTo>
                    <a:lnTo>
                      <a:pt x="93264" y="186528"/>
                    </a:lnTo>
                    <a:cubicBezTo>
                      <a:pt x="41756" y="186528"/>
                      <a:pt x="0" y="144772"/>
                      <a:pt x="0" y="93264"/>
                    </a:cubicBezTo>
                    <a:lnTo>
                      <a:pt x="0" y="93264"/>
                    </a:lnTo>
                    <a:cubicBezTo>
                      <a:pt x="0" y="41756"/>
                      <a:pt x="41756" y="0"/>
                      <a:pt x="9326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1817082" cy="2341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400000">
              <a:off x="-2716029" y="11902307"/>
              <a:ext cx="6376354" cy="944297"/>
              <a:chOff x="0" y="0"/>
              <a:chExt cx="1259527" cy="18652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59527" cy="186528"/>
              </a:xfrm>
              <a:custGeom>
                <a:avLst/>
                <a:gdLst/>
                <a:ahLst/>
                <a:cxnLst/>
                <a:rect r="r" b="b" t="t" l="l"/>
                <a:pathLst>
                  <a:path h="186528" w="1259527">
                    <a:moveTo>
                      <a:pt x="93264" y="0"/>
                    </a:moveTo>
                    <a:lnTo>
                      <a:pt x="1166263" y="0"/>
                    </a:lnTo>
                    <a:cubicBezTo>
                      <a:pt x="1190998" y="0"/>
                      <a:pt x="1214720" y="9826"/>
                      <a:pt x="1232210" y="27316"/>
                    </a:cubicBezTo>
                    <a:cubicBezTo>
                      <a:pt x="1249701" y="44807"/>
                      <a:pt x="1259527" y="68529"/>
                      <a:pt x="1259527" y="93264"/>
                    </a:cubicBezTo>
                    <a:lnTo>
                      <a:pt x="1259527" y="93264"/>
                    </a:lnTo>
                    <a:cubicBezTo>
                      <a:pt x="1259527" y="144772"/>
                      <a:pt x="1217771" y="186528"/>
                      <a:pt x="1166263" y="186528"/>
                    </a:cubicBezTo>
                    <a:lnTo>
                      <a:pt x="93264" y="186528"/>
                    </a:lnTo>
                    <a:cubicBezTo>
                      <a:pt x="41756" y="186528"/>
                      <a:pt x="0" y="144772"/>
                      <a:pt x="0" y="93264"/>
                    </a:cubicBezTo>
                    <a:lnTo>
                      <a:pt x="0" y="93264"/>
                    </a:lnTo>
                    <a:cubicBezTo>
                      <a:pt x="0" y="41756"/>
                      <a:pt x="41756" y="0"/>
                      <a:pt x="9326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1259527" cy="2341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421" t="5141" r="2421" b="0"/>
          <a:stretch>
            <a:fillRect/>
          </a:stretch>
        </p:blipFill>
        <p:spPr>
          <a:xfrm flipH="false" flipV="false" rot="0">
            <a:off x="57150" y="0"/>
            <a:ext cx="1823085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37058">
            <a:off x="-1302963" y="-1569526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1" y="0"/>
                </a:lnTo>
                <a:lnTo>
                  <a:pt x="12149701" y="13008834"/>
                </a:lnTo>
                <a:lnTo>
                  <a:pt x="0" y="1300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24191" y="5149843"/>
            <a:ext cx="12615007" cy="147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99"/>
              </a:lnSpc>
            </a:pPr>
            <a:r>
              <a:rPr lang="en-US" sz="110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Our Triple          Goal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57786" y="-685712"/>
            <a:ext cx="708223" cy="11671974"/>
            <a:chOff x="0" y="0"/>
            <a:chExt cx="944297" cy="15562632"/>
          </a:xfrm>
        </p:grpSpPr>
        <p:grpSp>
          <p:nvGrpSpPr>
            <p:cNvPr name="Group 5" id="5"/>
            <p:cNvGrpSpPr/>
            <p:nvPr/>
          </p:nvGrpSpPr>
          <p:grpSpPr>
            <a:xfrm rot="5400000">
              <a:off x="-4127341" y="4127341"/>
              <a:ext cx="9198978" cy="944297"/>
              <a:chOff x="0" y="0"/>
              <a:chExt cx="1817082" cy="18652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817082" cy="186528"/>
              </a:xfrm>
              <a:custGeom>
                <a:avLst/>
                <a:gdLst/>
                <a:ahLst/>
                <a:cxnLst/>
                <a:rect r="r" b="b" t="t" l="l"/>
                <a:pathLst>
                  <a:path h="186528" w="1817082">
                    <a:moveTo>
                      <a:pt x="93264" y="0"/>
                    </a:moveTo>
                    <a:lnTo>
                      <a:pt x="1723818" y="0"/>
                    </a:lnTo>
                    <a:cubicBezTo>
                      <a:pt x="1775327" y="0"/>
                      <a:pt x="1817082" y="41756"/>
                      <a:pt x="1817082" y="93264"/>
                    </a:cubicBezTo>
                    <a:lnTo>
                      <a:pt x="1817082" y="93264"/>
                    </a:lnTo>
                    <a:cubicBezTo>
                      <a:pt x="1817082" y="144772"/>
                      <a:pt x="1775327" y="186528"/>
                      <a:pt x="1723818" y="186528"/>
                    </a:cubicBezTo>
                    <a:lnTo>
                      <a:pt x="93264" y="186528"/>
                    </a:lnTo>
                    <a:cubicBezTo>
                      <a:pt x="41756" y="186528"/>
                      <a:pt x="0" y="144772"/>
                      <a:pt x="0" y="93264"/>
                    </a:cubicBezTo>
                    <a:lnTo>
                      <a:pt x="0" y="93264"/>
                    </a:lnTo>
                    <a:cubicBezTo>
                      <a:pt x="0" y="41756"/>
                      <a:pt x="41756" y="0"/>
                      <a:pt x="9326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1817082" cy="2341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5400000">
              <a:off x="-2716029" y="11902307"/>
              <a:ext cx="6376354" cy="944297"/>
              <a:chOff x="0" y="0"/>
              <a:chExt cx="1259527" cy="18652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259527" cy="186528"/>
              </a:xfrm>
              <a:custGeom>
                <a:avLst/>
                <a:gdLst/>
                <a:ahLst/>
                <a:cxnLst/>
                <a:rect r="r" b="b" t="t" l="l"/>
                <a:pathLst>
                  <a:path h="186528" w="1259527">
                    <a:moveTo>
                      <a:pt x="93264" y="0"/>
                    </a:moveTo>
                    <a:lnTo>
                      <a:pt x="1166263" y="0"/>
                    </a:lnTo>
                    <a:cubicBezTo>
                      <a:pt x="1190998" y="0"/>
                      <a:pt x="1214720" y="9826"/>
                      <a:pt x="1232210" y="27316"/>
                    </a:cubicBezTo>
                    <a:cubicBezTo>
                      <a:pt x="1249701" y="44807"/>
                      <a:pt x="1259527" y="68529"/>
                      <a:pt x="1259527" y="93264"/>
                    </a:cubicBezTo>
                    <a:lnTo>
                      <a:pt x="1259527" y="93264"/>
                    </a:lnTo>
                    <a:cubicBezTo>
                      <a:pt x="1259527" y="144772"/>
                      <a:pt x="1217771" y="186528"/>
                      <a:pt x="1166263" y="186528"/>
                    </a:cubicBezTo>
                    <a:lnTo>
                      <a:pt x="93264" y="186528"/>
                    </a:lnTo>
                    <a:cubicBezTo>
                      <a:pt x="41756" y="186528"/>
                      <a:pt x="0" y="144772"/>
                      <a:pt x="0" y="93264"/>
                    </a:cubicBezTo>
                    <a:lnTo>
                      <a:pt x="0" y="93264"/>
                    </a:lnTo>
                    <a:cubicBezTo>
                      <a:pt x="0" y="41756"/>
                      <a:pt x="41756" y="0"/>
                      <a:pt x="9326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1259527" cy="2341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TextBox 11" id="11"/>
          <p:cNvSpPr txBox="true"/>
          <p:nvPr/>
        </p:nvSpPr>
        <p:spPr>
          <a:xfrm rot="0">
            <a:off x="9144000" y="5149843"/>
            <a:ext cx="2571006" cy="147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99"/>
              </a:lnSpc>
            </a:pPr>
            <a:r>
              <a:rPr lang="en-US" sz="110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EEE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54121" y="0"/>
            <a:ext cx="3811293" cy="10287000"/>
            <a:chOff x="0" y="0"/>
            <a:chExt cx="590469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-501628" y="501628"/>
              <a:ext cx="1593725" cy="590469"/>
            </a:xfrm>
            <a:custGeom>
              <a:avLst/>
              <a:gdLst/>
              <a:ahLst/>
              <a:cxnLst/>
              <a:rect r="r" b="b" t="t" l="l"/>
              <a:pathLst>
                <a:path h="590469" w="1593725">
                  <a:moveTo>
                    <a:pt x="1593725" y="0"/>
                  </a:moveTo>
                  <a:lnTo>
                    <a:pt x="1593725" y="590469"/>
                  </a:lnTo>
                  <a:lnTo>
                    <a:pt x="0" y="590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5000"/>
              </a:blip>
              <a:stretch>
                <a:fillRect l="0" t="-6902" r="-28175" b="-12359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665414" y="0"/>
            <a:ext cx="3811293" cy="10287000"/>
            <a:chOff x="0" y="0"/>
            <a:chExt cx="590469" cy="1593725"/>
          </a:xfrm>
        </p:grpSpPr>
        <p:sp>
          <p:nvSpPr>
            <p:cNvPr name="Freeform 5" id="5"/>
            <p:cNvSpPr/>
            <p:nvPr/>
          </p:nvSpPr>
          <p:spPr>
            <a:xfrm flipH="false" flipV="false" rot="-5400000">
              <a:off x="-501628" y="501628"/>
              <a:ext cx="1593725" cy="590469"/>
            </a:xfrm>
            <a:custGeom>
              <a:avLst/>
              <a:gdLst/>
              <a:ahLst/>
              <a:cxnLst/>
              <a:rect r="r" b="b" t="t" l="l"/>
              <a:pathLst>
                <a:path h="590469" w="1593725">
                  <a:moveTo>
                    <a:pt x="1593725" y="0"/>
                  </a:moveTo>
                  <a:lnTo>
                    <a:pt x="1593725" y="590469"/>
                  </a:lnTo>
                  <a:lnTo>
                    <a:pt x="0" y="590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5000"/>
              </a:blip>
              <a:stretch>
                <a:fillRect l="0" t="-6902" r="-28175" b="-12359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76707" y="0"/>
            <a:ext cx="3811293" cy="10287000"/>
            <a:chOff x="0" y="0"/>
            <a:chExt cx="590469" cy="1593725"/>
          </a:xfrm>
        </p:grpSpPr>
        <p:sp>
          <p:nvSpPr>
            <p:cNvPr name="Freeform 7" id="7"/>
            <p:cNvSpPr/>
            <p:nvPr/>
          </p:nvSpPr>
          <p:spPr>
            <a:xfrm flipH="false" flipV="false" rot="-5400000">
              <a:off x="-501628" y="501628"/>
              <a:ext cx="1593725" cy="590469"/>
            </a:xfrm>
            <a:custGeom>
              <a:avLst/>
              <a:gdLst/>
              <a:ahLst/>
              <a:cxnLst/>
              <a:rect r="r" b="b" t="t" l="l"/>
              <a:pathLst>
                <a:path h="590469" w="1593725">
                  <a:moveTo>
                    <a:pt x="1593725" y="0"/>
                  </a:moveTo>
                  <a:lnTo>
                    <a:pt x="1593725" y="590469"/>
                  </a:lnTo>
                  <a:lnTo>
                    <a:pt x="0" y="590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5000"/>
              </a:blip>
              <a:stretch>
                <a:fillRect l="0" t="-6902" r="-28175" b="-12359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070111" y="4079240"/>
            <a:ext cx="4441110" cy="229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Our </a:t>
            </a:r>
          </a:p>
          <a:p>
            <a:pPr algn="l" marL="0" indent="0" lvl="0">
              <a:lnSpc>
                <a:spcPts val="8799"/>
              </a:lnSpc>
            </a:pPr>
            <a:r>
              <a:rPr lang="en-US" sz="8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Goals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90210" y="6293991"/>
            <a:ext cx="2939116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Enhance Medical</a:t>
            </a: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Consultaions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57786" y="-756061"/>
            <a:ext cx="708223" cy="11639102"/>
            <a:chOff x="0" y="0"/>
            <a:chExt cx="944297" cy="15518803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-4050639" y="10523867"/>
              <a:ext cx="9045575" cy="944297"/>
              <a:chOff x="0" y="0"/>
              <a:chExt cx="1786780" cy="18652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786780" cy="186528"/>
              </a:xfrm>
              <a:custGeom>
                <a:avLst/>
                <a:gdLst/>
                <a:ahLst/>
                <a:cxnLst/>
                <a:rect r="r" b="b" t="t" l="l"/>
                <a:pathLst>
                  <a:path h="186528" w="1786780">
                    <a:moveTo>
                      <a:pt x="93264" y="0"/>
                    </a:moveTo>
                    <a:lnTo>
                      <a:pt x="1693516" y="0"/>
                    </a:lnTo>
                    <a:cubicBezTo>
                      <a:pt x="1745025" y="0"/>
                      <a:pt x="1786780" y="41756"/>
                      <a:pt x="1786780" y="93264"/>
                    </a:cubicBezTo>
                    <a:lnTo>
                      <a:pt x="1786780" y="93264"/>
                    </a:lnTo>
                    <a:cubicBezTo>
                      <a:pt x="1786780" y="144772"/>
                      <a:pt x="1745025" y="186528"/>
                      <a:pt x="1693516" y="186528"/>
                    </a:cubicBezTo>
                    <a:lnTo>
                      <a:pt x="93264" y="186528"/>
                    </a:lnTo>
                    <a:cubicBezTo>
                      <a:pt x="41756" y="186528"/>
                      <a:pt x="0" y="144772"/>
                      <a:pt x="0" y="93264"/>
                    </a:cubicBezTo>
                    <a:lnTo>
                      <a:pt x="0" y="93264"/>
                    </a:lnTo>
                    <a:cubicBezTo>
                      <a:pt x="0" y="41756"/>
                      <a:pt x="41756" y="0"/>
                      <a:pt x="9326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1786780" cy="2341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-5400000">
              <a:off x="-2770816" y="2770816"/>
              <a:ext cx="6485928" cy="944297"/>
              <a:chOff x="0" y="0"/>
              <a:chExt cx="1281171" cy="18652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281171" cy="186528"/>
              </a:xfrm>
              <a:custGeom>
                <a:avLst/>
                <a:gdLst/>
                <a:ahLst/>
                <a:cxnLst/>
                <a:rect r="r" b="b" t="t" l="l"/>
                <a:pathLst>
                  <a:path h="186528" w="1281171">
                    <a:moveTo>
                      <a:pt x="93264" y="0"/>
                    </a:moveTo>
                    <a:lnTo>
                      <a:pt x="1187907" y="0"/>
                    </a:lnTo>
                    <a:cubicBezTo>
                      <a:pt x="1239415" y="0"/>
                      <a:pt x="1281171" y="41756"/>
                      <a:pt x="1281171" y="93264"/>
                    </a:cubicBezTo>
                    <a:lnTo>
                      <a:pt x="1281171" y="93264"/>
                    </a:lnTo>
                    <a:cubicBezTo>
                      <a:pt x="1281171" y="144772"/>
                      <a:pt x="1239415" y="186528"/>
                      <a:pt x="1187907" y="186528"/>
                    </a:cubicBezTo>
                    <a:lnTo>
                      <a:pt x="93264" y="186528"/>
                    </a:lnTo>
                    <a:cubicBezTo>
                      <a:pt x="41756" y="186528"/>
                      <a:pt x="0" y="144772"/>
                      <a:pt x="0" y="93264"/>
                    </a:cubicBezTo>
                    <a:lnTo>
                      <a:pt x="0" y="93264"/>
                    </a:lnTo>
                    <a:cubicBezTo>
                      <a:pt x="0" y="41756"/>
                      <a:pt x="41756" y="0"/>
                      <a:pt x="9326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1281171" cy="2341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TextBox 17" id="17"/>
          <p:cNvSpPr txBox="true"/>
          <p:nvPr/>
        </p:nvSpPr>
        <p:spPr>
          <a:xfrm rot="0">
            <a:off x="11101503" y="4445635"/>
            <a:ext cx="2939116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Empower Users and </a:t>
            </a: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reduse Their Hospital visits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12795" y="1888172"/>
            <a:ext cx="3062167" cy="303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Early Detection and Proactive intervention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05" t="-2524" r="-424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09122">
            <a:off x="-4004739" y="3419168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0" y="0"/>
                </a:lnTo>
                <a:lnTo>
                  <a:pt x="12149700" y="13008834"/>
                </a:lnTo>
                <a:lnTo>
                  <a:pt x="0" y="1300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4233" y="5070863"/>
            <a:ext cx="6695031" cy="1679844"/>
          </a:xfrm>
          <a:custGeom>
            <a:avLst/>
            <a:gdLst/>
            <a:ahLst/>
            <a:cxnLst/>
            <a:rect r="r" b="b" t="t" l="l"/>
            <a:pathLst>
              <a:path h="1679844" w="6695031">
                <a:moveTo>
                  <a:pt x="0" y="0"/>
                </a:moveTo>
                <a:lnTo>
                  <a:pt x="6695031" y="0"/>
                </a:lnTo>
                <a:lnTo>
                  <a:pt x="6695031" y="1679844"/>
                </a:lnTo>
                <a:lnTo>
                  <a:pt x="0" y="167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7095736" y="5070863"/>
            <a:ext cx="6695031" cy="1679844"/>
          </a:xfrm>
          <a:custGeom>
            <a:avLst/>
            <a:gdLst/>
            <a:ahLst/>
            <a:cxnLst/>
            <a:rect r="r" b="b" t="t" l="l"/>
            <a:pathLst>
              <a:path h="1679844" w="6695031">
                <a:moveTo>
                  <a:pt x="0" y="0"/>
                </a:moveTo>
                <a:lnTo>
                  <a:pt x="6695030" y="0"/>
                </a:lnTo>
                <a:lnTo>
                  <a:pt x="6695030" y="1679844"/>
                </a:lnTo>
                <a:lnTo>
                  <a:pt x="0" y="167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065404">
            <a:off x="9864038" y="-5262382"/>
            <a:ext cx="12149701" cy="13008834"/>
          </a:xfrm>
          <a:custGeom>
            <a:avLst/>
            <a:gdLst/>
            <a:ahLst/>
            <a:cxnLst/>
            <a:rect r="r" b="b" t="t" l="l"/>
            <a:pathLst>
              <a:path h="13008834" w="12149701">
                <a:moveTo>
                  <a:pt x="0" y="0"/>
                </a:moveTo>
                <a:lnTo>
                  <a:pt x="12149701" y="0"/>
                </a:lnTo>
                <a:lnTo>
                  <a:pt x="12149701" y="13008833"/>
                </a:lnTo>
                <a:lnTo>
                  <a:pt x="0" y="13008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62339" t="-32512" r="-25070" b="-2983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grpSp>
        <p:nvGrpSpPr>
          <p:cNvPr name="Group 7" id="7"/>
          <p:cNvGrpSpPr/>
          <p:nvPr/>
        </p:nvGrpSpPr>
        <p:grpSpPr>
          <a:xfrm rot="-5400000">
            <a:off x="327137" y="2332138"/>
            <a:ext cx="7696611" cy="7486283"/>
            <a:chOff x="0" y="0"/>
            <a:chExt cx="2027091" cy="19716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27091" cy="1971696"/>
            </a:xfrm>
            <a:custGeom>
              <a:avLst/>
              <a:gdLst/>
              <a:ahLst/>
              <a:cxnLst/>
              <a:rect r="r" b="b" t="t" l="l"/>
              <a:pathLst>
                <a:path h="1971696" w="2027091">
                  <a:moveTo>
                    <a:pt x="100589" y="0"/>
                  </a:moveTo>
                  <a:lnTo>
                    <a:pt x="1926502" y="0"/>
                  </a:lnTo>
                  <a:cubicBezTo>
                    <a:pt x="1953180" y="0"/>
                    <a:pt x="1978765" y="10598"/>
                    <a:pt x="1997629" y="29462"/>
                  </a:cubicBezTo>
                  <a:cubicBezTo>
                    <a:pt x="2016493" y="48326"/>
                    <a:pt x="2027091" y="73911"/>
                    <a:pt x="2027091" y="100589"/>
                  </a:cubicBezTo>
                  <a:lnTo>
                    <a:pt x="2027091" y="1871107"/>
                  </a:lnTo>
                  <a:cubicBezTo>
                    <a:pt x="2027091" y="1926661"/>
                    <a:pt x="1982056" y="1971696"/>
                    <a:pt x="1926502" y="1971696"/>
                  </a:cubicBezTo>
                  <a:lnTo>
                    <a:pt x="100589" y="1971696"/>
                  </a:lnTo>
                  <a:cubicBezTo>
                    <a:pt x="45035" y="1971696"/>
                    <a:pt x="0" y="1926661"/>
                    <a:pt x="0" y="1871107"/>
                  </a:cubicBezTo>
                  <a:lnTo>
                    <a:pt x="0" y="100589"/>
                  </a:lnTo>
                  <a:cubicBezTo>
                    <a:pt x="0" y="45035"/>
                    <a:pt x="45035" y="0"/>
                    <a:pt x="10058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F40">
                    <a:alpha val="28000"/>
                  </a:srgbClr>
                </a:gs>
                <a:gs pos="100000">
                  <a:srgbClr val="3D6D81">
                    <a:alpha val="28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27843"/>
                </a:srgbClr>
              </a:solidFill>
              <a:prstDash val="sysDot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2027091" cy="1943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1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388695" y="4074927"/>
            <a:ext cx="3817609" cy="3817609"/>
          </a:xfrm>
          <a:custGeom>
            <a:avLst/>
            <a:gdLst/>
            <a:ahLst/>
            <a:cxnLst/>
            <a:rect r="r" b="b" t="t" l="l"/>
            <a:pathLst>
              <a:path h="3817609" w="3817609">
                <a:moveTo>
                  <a:pt x="0" y="0"/>
                </a:moveTo>
                <a:lnTo>
                  <a:pt x="3817609" y="0"/>
                </a:lnTo>
                <a:lnTo>
                  <a:pt x="3817609" y="3817608"/>
                </a:lnTo>
                <a:lnTo>
                  <a:pt x="0" y="381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9227" y="3244612"/>
            <a:ext cx="7172431" cy="551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3"/>
              </a:lnSpc>
            </a:pPr>
            <a:r>
              <a:rPr lang="en-US" sz="2399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PURPOSE:</a:t>
            </a: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 </a:t>
            </a:r>
          </a:p>
          <a:p>
            <a:pPr algn="l">
              <a:lnSpc>
                <a:spcPts val="2543"/>
              </a:lnSpc>
            </a:pPr>
          </a:p>
          <a:p>
            <a:pPr algn="l">
              <a:lnSpc>
                <a:spcPts val="2543"/>
              </a:lnSpc>
            </a:pP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MEASURES HUMAN BODY TEMPERATURE.</a:t>
            </a:r>
          </a:p>
          <a:p>
            <a:pPr algn="l">
              <a:lnSpc>
                <a:spcPts val="2543"/>
              </a:lnSpc>
            </a:pPr>
          </a:p>
          <a:p>
            <a:pPr algn="l">
              <a:lnSpc>
                <a:spcPts val="2543"/>
              </a:lnSpc>
            </a:pPr>
            <a:r>
              <a:rPr lang="en-US" b="true" sz="239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HOW IT WORKS:</a:t>
            </a:r>
          </a:p>
          <a:p>
            <a:pPr algn="l">
              <a:lnSpc>
                <a:spcPts val="2543"/>
              </a:lnSpc>
            </a:pPr>
          </a:p>
          <a:p>
            <a:pPr algn="l" marL="518160" indent="-259080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ANALOG SENSOR THAT OUTPUTS VOLTAGE LINEARLY PROPORTIONAL TO TEMPERATURE.</a:t>
            </a:r>
          </a:p>
          <a:p>
            <a:pPr algn="l">
              <a:lnSpc>
                <a:spcPts val="2543"/>
              </a:lnSpc>
            </a:pPr>
          </a:p>
          <a:p>
            <a:pPr algn="l">
              <a:lnSpc>
                <a:spcPts val="2543"/>
              </a:lnSpc>
            </a:pPr>
            <a:r>
              <a:rPr lang="en-US" b="true" sz="239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WHY IT'S USED:</a:t>
            </a:r>
          </a:p>
          <a:p>
            <a:pPr algn="l">
              <a:lnSpc>
                <a:spcPts val="2543"/>
              </a:lnSpc>
            </a:pPr>
          </a:p>
          <a:p>
            <a:pPr algn="l" marL="518160" indent="-259080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LOW-COST SENSOR.</a:t>
            </a:r>
          </a:p>
          <a:p>
            <a:pPr algn="l">
              <a:lnSpc>
                <a:spcPts val="2543"/>
              </a:lnSpc>
            </a:pPr>
          </a:p>
          <a:p>
            <a:pPr algn="l" marL="518160" indent="-259080" lvl="1">
              <a:lnSpc>
                <a:spcPts val="2543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OUTPUTS ANALOG VOLTAGE EASILY READABLE BY ARDUINO.</a:t>
            </a:r>
          </a:p>
          <a:p>
            <a:pPr algn="l">
              <a:lnSpc>
                <a:spcPts val="2788"/>
              </a:lnSpc>
              <a:spcBef>
                <a:spcPct val="0"/>
              </a:spcBef>
            </a:pPr>
          </a:p>
          <a:p>
            <a:pPr algn="l">
              <a:lnSpc>
                <a:spcPts val="7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329782" y="642969"/>
            <a:ext cx="6506330" cy="116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b="true" sz="84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HARDWARE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2301" y="2647407"/>
            <a:ext cx="7486283" cy="53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LM 35 Sensor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DAGfOxZN_Xc</dc:identifier>
  <dcterms:modified xsi:type="dcterms:W3CDTF">2011-08-01T06:04:30Z</dcterms:modified>
  <cp:revision>1</cp:revision>
  <dc:title>Presented by</dc:title>
</cp:coreProperties>
</file>